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7099300" cy="10234600"/>
  <p:embeddedFontLst>
    <p:embeddedFont>
      <p:font typeface="Titillium Web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pos="278">
          <p15:clr>
            <a:srgbClr val="747775"/>
          </p15:clr>
        </p15:guide>
        <p15:guide id="4" orient="horz" pos="854">
          <p15:clr>
            <a:srgbClr val="747775"/>
          </p15:clr>
        </p15:guide>
        <p15:guide id="5" orient="horz" pos="4030">
          <p15:clr>
            <a:srgbClr val="747775"/>
          </p15:clr>
        </p15:guide>
        <p15:guide id="6" pos="7377">
          <p15:clr>
            <a:srgbClr val="747775"/>
          </p15:clr>
        </p15:guide>
        <p15:guide id="7" pos="3840">
          <p15:clr>
            <a:srgbClr val="747775"/>
          </p15:clr>
        </p15:guide>
        <p15:guide id="8" orient="horz" pos="1080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jf1ZXsMd0/5UeSxx97L53W6GBI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  <p:guide pos="278"/>
        <p:guide pos="854" orient="horz"/>
        <p:guide pos="4030" orient="horz"/>
        <p:guide pos="7377"/>
        <p:guide pos="3840"/>
        <p:guide pos="10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TitilliumWeb-regular.fntdata"/><Relationship Id="rId21" Type="http://schemas.openxmlformats.org/officeDocument/2006/relationships/slide" Target="slides/slide16.xml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TitilliumWeb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75" lIns="95775" spcFirstLastPara="1" rIns="95775" wrap="square" tIns="47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75" lIns="95775" spcFirstLastPara="1" rIns="95775" wrap="square" tIns="478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775" spcFirstLastPara="1" rIns="95775" wrap="square" tIns="47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775" spcFirstLastPara="1" rIns="95775" wrap="square" tIns="478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 txBox="1"/>
          <p:nvPr>
            <p:ph idx="12" type="sldNum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775" spcFirstLastPara="1" rIns="95775" wrap="square" tIns="478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d1c330921_0_203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33d1c330921_0_203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d1c330921_0_164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3d1c330921_0_164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d1c330921_0_170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33d1c330921_0_170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d1c330921_0_176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33d1c330921_0_176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d1c330921_0_182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3d1c330921_0_182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d1c330921_0_188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3d1c330921_0_188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d1c330921_0_194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3d1c330921_0_194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309453d35_0_348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33309453d35_0_348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d1c330921_0_9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33d1c330921_0_9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d1c330921_0_20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33d1c330921_0_20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d1c330921_0_32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33d1c330921_0_32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d1c330921_0_42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33d1c330921_0_42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d1c330921_0_127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3d1c330921_0_127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d1c330921_0_139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33d1c330921_0_139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d1c330921_0_158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3d1c330921_0_158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9"/>
          <p:cNvSpPr txBox="1"/>
          <p:nvPr>
            <p:ph type="ctrTitle"/>
          </p:nvPr>
        </p:nvSpPr>
        <p:spPr>
          <a:xfrm>
            <a:off x="914400" y="2603605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" type="subTitle"/>
          </p:nvPr>
        </p:nvSpPr>
        <p:spPr>
          <a:xfrm>
            <a:off x="914400" y="4106171"/>
            <a:ext cx="10363200" cy="515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888888"/>
              </a:buClr>
              <a:buSzPts val="3286"/>
              <a:buFont typeface="Arial"/>
              <a:buNone/>
              <a:defRPr b="0" i="0" sz="3286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888888"/>
              </a:buClr>
              <a:buSzPts val="2815"/>
              <a:buFont typeface="Arial"/>
              <a:buNone/>
              <a:defRPr b="0" i="0" sz="2815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b="0" i="0" sz="2348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b="0" i="0" sz="2348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b="0" i="0" sz="234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b="0" i="0" sz="234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b="0" i="0" sz="234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b="0" i="0" sz="234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" name="Google Shape;13;p39"/>
          <p:cNvCxnSpPr/>
          <p:nvPr/>
        </p:nvCxnSpPr>
        <p:spPr>
          <a:xfrm rot="10800000">
            <a:off x="561241" y="2368440"/>
            <a:ext cx="0" cy="3059927"/>
          </a:xfrm>
          <a:prstGeom prst="straightConnector1">
            <a:avLst/>
          </a:prstGeom>
          <a:noFill/>
          <a:ln cap="flat" cmpd="sng" w="38100">
            <a:solidFill>
              <a:srgbClr val="D0016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39"/>
          <p:cNvGrpSpPr/>
          <p:nvPr/>
        </p:nvGrpSpPr>
        <p:grpSpPr>
          <a:xfrm>
            <a:off x="7941725" y="5690150"/>
            <a:ext cx="3867150" cy="704850"/>
            <a:chOff x="914400" y="631300"/>
            <a:chExt cx="3867150" cy="704850"/>
          </a:xfrm>
        </p:grpSpPr>
        <p:pic>
          <p:nvPicPr>
            <p:cNvPr id="15" name="Google Shape;15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En blanco 1">
  <p:cSld name="6_En blanco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1f8fab4dfe_0_9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b="0" i="0" sz="3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31f8fab4dfe_0_9"/>
          <p:cNvSpPr txBox="1"/>
          <p:nvPr>
            <p:ph idx="1" type="body"/>
          </p:nvPr>
        </p:nvSpPr>
        <p:spPr>
          <a:xfrm>
            <a:off x="564900" y="1357300"/>
            <a:ext cx="71982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F286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erriweather Sans"/>
              <a:buChar char="□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" name="Google Shape;20;g31f8fab4dfe_0_9"/>
          <p:cNvCxnSpPr/>
          <p:nvPr/>
        </p:nvCxnSpPr>
        <p:spPr>
          <a:xfrm rot="10800000">
            <a:off x="322003" y="280104"/>
            <a:ext cx="5100" cy="1013400"/>
          </a:xfrm>
          <a:prstGeom prst="straightConnector1">
            <a:avLst/>
          </a:prstGeom>
          <a:noFill/>
          <a:ln cap="flat" cmpd="sng" w="38100">
            <a:solidFill>
              <a:srgbClr val="D001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g31f8fab4dfe_0_9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g31f8fab4dfe_0_9"/>
          <p:cNvGrpSpPr/>
          <p:nvPr/>
        </p:nvGrpSpPr>
        <p:grpSpPr>
          <a:xfrm>
            <a:off x="10100725" y="6342944"/>
            <a:ext cx="1933575" cy="368284"/>
            <a:chOff x="914400" y="631300"/>
            <a:chExt cx="3867150" cy="704850"/>
          </a:xfrm>
        </p:grpSpPr>
        <p:pic>
          <p:nvPicPr>
            <p:cNvPr id="23" name="Google Shape;23;g31f8fab4dfe_0_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g31f8fab4dfe_0_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En blanco 1">
  <p:cSld name="5_En blanco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319c6e7aec8_0_11"/>
          <p:cNvCxnSpPr/>
          <p:nvPr/>
        </p:nvCxnSpPr>
        <p:spPr>
          <a:xfrm rot="10800000">
            <a:off x="784197" y="1726633"/>
            <a:ext cx="0" cy="1062600"/>
          </a:xfrm>
          <a:prstGeom prst="straightConnector1">
            <a:avLst/>
          </a:prstGeom>
          <a:noFill/>
          <a:ln cap="flat" cmpd="sng" w="38100">
            <a:solidFill>
              <a:srgbClr val="D001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g319c6e7aec8_0_11"/>
          <p:cNvSpPr txBox="1"/>
          <p:nvPr>
            <p:ph type="ctrTitle"/>
          </p:nvPr>
        </p:nvSpPr>
        <p:spPr>
          <a:xfrm>
            <a:off x="914400" y="1693061"/>
            <a:ext cx="10363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319c6e7aec8_0_11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" name="Google Shape;29;g319c6e7aec8_0_11"/>
          <p:cNvGrpSpPr/>
          <p:nvPr/>
        </p:nvGrpSpPr>
        <p:grpSpPr>
          <a:xfrm>
            <a:off x="10100725" y="6342944"/>
            <a:ext cx="1933575" cy="368284"/>
            <a:chOff x="914400" y="631300"/>
            <a:chExt cx="3867150" cy="704850"/>
          </a:xfrm>
        </p:grpSpPr>
        <p:pic>
          <p:nvPicPr>
            <p:cNvPr id="30" name="Google Shape;30;g319c6e7aec8_0_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g319c6e7aec8_0_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En blanco">
  <p:cSld name="6_En blanc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type="title"/>
          </p:nvPr>
        </p:nvSpPr>
        <p:spPr>
          <a:xfrm>
            <a:off x="564897" y="253887"/>
            <a:ext cx="1114550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b="0" i="0" sz="3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564900" y="1357300"/>
            <a:ext cx="55389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F286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erriweather Sans"/>
              <a:buChar char="□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" name="Google Shape;35;p30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cap="flat" cmpd="sng" w="38100">
            <a:solidFill>
              <a:srgbClr val="D001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" name="Google Shape;37;p30"/>
          <p:cNvGrpSpPr/>
          <p:nvPr/>
        </p:nvGrpSpPr>
        <p:grpSpPr>
          <a:xfrm>
            <a:off x="10100725" y="6342944"/>
            <a:ext cx="1933575" cy="368284"/>
            <a:chOff x="914400" y="631300"/>
            <a:chExt cx="3867150" cy="704850"/>
          </a:xfrm>
        </p:grpSpPr>
        <p:pic>
          <p:nvPicPr>
            <p:cNvPr id="38" name="Google Shape;38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564897" y="253887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b="0" i="0" sz="3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2" name="Google Shape;42;p29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cap="flat" cmpd="sng" w="38100">
            <a:solidFill>
              <a:srgbClr val="D001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" name="Google Shape;44;p29"/>
          <p:cNvGrpSpPr/>
          <p:nvPr/>
        </p:nvGrpSpPr>
        <p:grpSpPr>
          <a:xfrm>
            <a:off x="10100725" y="6342944"/>
            <a:ext cx="1933575" cy="368284"/>
            <a:chOff x="914400" y="631300"/>
            <a:chExt cx="3867150" cy="704850"/>
          </a:xfrm>
        </p:grpSpPr>
        <p:pic>
          <p:nvPicPr>
            <p:cNvPr id="45" name="Google Shape;4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3d1c330921_0_123"/>
          <p:cNvSpPr txBox="1"/>
          <p:nvPr>
            <p:ph type="title"/>
          </p:nvPr>
        </p:nvSpPr>
        <p:spPr>
          <a:xfrm>
            <a:off x="1048200" y="410827"/>
            <a:ext cx="10095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9pPr>
          </a:lstStyle>
          <a:p/>
        </p:txBody>
      </p:sp>
      <p:sp>
        <p:nvSpPr>
          <p:cNvPr id="49" name="Google Shape;49;g33d1c330921_0_123"/>
          <p:cNvSpPr txBox="1"/>
          <p:nvPr>
            <p:ph idx="1" type="body"/>
          </p:nvPr>
        </p:nvSpPr>
        <p:spPr>
          <a:xfrm>
            <a:off x="1048200" y="1682267"/>
            <a:ext cx="100956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◎"/>
              <a:defRPr sz="1900"/>
            </a:lvl1pPr>
            <a:lvl2pPr indent="-431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1900"/>
            </a:lvl2pPr>
            <a:lvl3pPr indent="-431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◉"/>
              <a:defRPr sz="1900"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900"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900"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900"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900"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900"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900"/>
            </a:lvl9pPr>
          </a:lstStyle>
          <a:p/>
        </p:txBody>
      </p:sp>
      <p:sp>
        <p:nvSpPr>
          <p:cNvPr id="50" name="Google Shape;50;g33d1c330921_0_123"/>
          <p:cNvSpPr txBox="1"/>
          <p:nvPr>
            <p:ph idx="12" type="sldNum"/>
          </p:nvPr>
        </p:nvSpPr>
        <p:spPr>
          <a:xfrm>
            <a:off x="112058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FIWARE/trusted-issuers-list" TargetMode="External"/><Relationship Id="rId4" Type="http://schemas.openxmlformats.org/officeDocument/2006/relationships/hyperlink" Target="https://github.com/FIWARE/trusted-issuers-list/blob/main/api/trusted-issuers-registry.yaml" TargetMode="External"/><Relationship Id="rId5" Type="http://schemas.openxmlformats.org/officeDocument/2006/relationships/hyperlink" Target="https://github.com/FIWARE/trusted-issuers-list/blob/main/api/trusted-issuers-list.yaml" TargetMode="External"/><Relationship Id="rId6" Type="http://schemas.openxmlformats.org/officeDocument/2006/relationships/hyperlink" Target="https://www.mysql.com/" TargetMode="External"/><Relationship Id="rId7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FIWARE/VCVerifier" TargetMode="External"/><Relationship Id="rId4" Type="http://schemas.openxmlformats.org/officeDocument/2006/relationships/hyperlink" Target="https://github.com/FIWARE/credentials-config-service" TargetMode="External"/><Relationship Id="rId5" Type="http://schemas.openxmlformats.org/officeDocument/2006/relationships/hyperlink" Target="https://github.com/FIWARE/trusted-issuers-list" TargetMode="External"/><Relationship Id="rId6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pisix.apache.org/" TargetMode="External"/><Relationship Id="rId4" Type="http://schemas.openxmlformats.org/officeDocument/2006/relationships/hyperlink" Target="https://www.openpolicyagent.org/" TargetMode="External"/><Relationship Id="rId5" Type="http://schemas.openxmlformats.org/officeDocument/2006/relationships/hyperlink" Target="https://github.com/wistefan/odrl-pap" TargetMode="External"/><Relationship Id="rId6" Type="http://schemas.openxmlformats.org/officeDocument/2006/relationships/hyperlink" Target="https://github.com/ScorpioBroker/ScorpioBroker" TargetMode="External"/><Relationship Id="rId7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FIWARE/data-space-connector/tree/main/charts#data-space-connector" TargetMode="External"/><Relationship Id="rId4" Type="http://schemas.openxmlformats.org/officeDocument/2006/relationships/hyperlink" Target="https://github.com/FIWARE/helm-charts" TargetMode="External"/><Relationship Id="rId5" Type="http://schemas.openxmlformats.org/officeDocument/2006/relationships/hyperlink" Target="https://github.com/bitnami/charts" TargetMode="External"/><Relationship Id="rId6" Type="http://schemas.openxmlformats.org/officeDocument/2006/relationships/hyperlink" Target="https://github.com/FIWARE/data-space-connector/tree/main/charts#trust-ancho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ub.ebsi.eu/apis/pilot/trusted-issuers-registry/v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ctrTitle"/>
          </p:nvPr>
        </p:nvSpPr>
        <p:spPr>
          <a:xfrm>
            <a:off x="914400" y="2603605"/>
            <a:ext cx="103632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solidFill>
                  <a:srgbClr val="002E67"/>
                </a:solidFill>
                <a:latin typeface="Titillium Web"/>
                <a:ea typeface="Titillium Web"/>
                <a:cs typeface="Titillium Web"/>
                <a:sym typeface="Titillium Web"/>
              </a:rPr>
              <a:t>FIWARE Data Spaces</a:t>
            </a:r>
            <a:endParaRPr>
              <a:solidFill>
                <a:srgbClr val="002E6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>
              <a:solidFill>
                <a:srgbClr val="002E6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latin typeface="Titillium Web"/>
                <a:ea typeface="Titillium Web"/>
                <a:cs typeface="Titillium Web"/>
                <a:sym typeface="Titillium Web"/>
              </a:rPr>
              <a:t>Deploying a FIWARE Dataspace Connector</a:t>
            </a:r>
            <a:endParaRPr>
              <a:solidFill>
                <a:srgbClr val="002E6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>
              <a:solidFill>
                <a:srgbClr val="002E6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914400" y="4523796"/>
            <a:ext cx="103632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/>
              <a:t>Francisco de la Vega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d1c330921_0_203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The Trust Anchor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28" name="Google Shape;128;g33d1c330921_0_203"/>
          <p:cNvSpPr txBox="1"/>
          <p:nvPr>
            <p:ph idx="1" type="body"/>
          </p:nvPr>
        </p:nvSpPr>
        <p:spPr>
          <a:xfrm>
            <a:off x="441325" y="1421200"/>
            <a:ext cx="111456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3"/>
              </a:rPr>
              <a:t> FIWARE Trusted Issuers List</a:t>
            </a:r>
            <a:r>
              <a:rPr lang="en-US"/>
              <a:t> to provide two APIS: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EBSI TIR API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TIL API for registration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6"/>
              </a:rPr>
              <a:t>MySql</a:t>
            </a:r>
            <a:r>
              <a:rPr lang="en-US"/>
              <a:t> as storage backend for the participants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DBaaS can be used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3d1c330921_0_203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g33d1c330921_0_2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8730" y="3489475"/>
            <a:ext cx="5448090" cy="26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d1c330921_0_164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The Consumer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36" name="Google Shape;136;g33d1c330921_0_164"/>
          <p:cNvSpPr txBox="1"/>
          <p:nvPr>
            <p:ph idx="1" type="body"/>
          </p:nvPr>
        </p:nvSpPr>
        <p:spPr>
          <a:xfrm>
            <a:off x="441325" y="1484200"/>
            <a:ext cx="111456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Issues credentials to its users and services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is registered at the Verifiable Data Registry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3d1c330921_0_164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g33d1c330921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642" y="3378527"/>
            <a:ext cx="7668966" cy="28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d1c330921_0_170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The Consumer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44" name="Google Shape;144;g33d1c330921_0_170"/>
          <p:cNvSpPr txBox="1"/>
          <p:nvPr>
            <p:ph idx="1" type="body"/>
          </p:nvPr>
        </p:nvSpPr>
        <p:spPr>
          <a:xfrm>
            <a:off x="441325" y="1355725"/>
            <a:ext cx="11145600" cy="49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Keycloak(26) as the issuing component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realm to be configured for OID4VCI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users and roles configured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credentials to be configured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Postgresql as Database for Keycloak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DBaaS could be used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Identity and Key-Material for the Organization have to be created and provided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Organization has to be registered at the Verifiable Data Registry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3d1c330921_0_170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g33d1c330921_0_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125" y="1550726"/>
            <a:ext cx="3579375" cy="43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d1c330921_0_176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The Provider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52" name="Google Shape;152;g33d1c330921_0_176"/>
          <p:cNvSpPr txBox="1"/>
          <p:nvPr>
            <p:ph idx="1" type="body"/>
          </p:nvPr>
        </p:nvSpPr>
        <p:spPr>
          <a:xfrm>
            <a:off x="441325" y="1538200"/>
            <a:ext cx="6933600" cy="47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Authentication Services: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Verifier to offer OID4VP endpoints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Trusted Issuers List and Credentials Config Service for authentication config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registered and connected to Verifiable Data Registry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Authorization Services: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PEP, PDP, PAP for enforcing and managing policies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Data Service to be offered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Data Space Config as well-known endpoint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3d1c330921_0_176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g33d1c330921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825" y="1105577"/>
            <a:ext cx="4805201" cy="47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d1c330921_0_182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The Provider - Authentication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60" name="Google Shape;160;g33d1c330921_0_182"/>
          <p:cNvSpPr txBox="1"/>
          <p:nvPr>
            <p:ph idx="1" type="body"/>
          </p:nvPr>
        </p:nvSpPr>
        <p:spPr>
          <a:xfrm>
            <a:off x="441325" y="1655200"/>
            <a:ext cx="6636600" cy="46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3"/>
              </a:rPr>
              <a:t>VCVerifier</a:t>
            </a:r>
            <a:r>
              <a:rPr lang="en-US"/>
              <a:t> to offer OID4VP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4"/>
              </a:rPr>
              <a:t>Credentials Config Service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Trusted Issuers List</a:t>
            </a:r>
            <a:r>
              <a:rPr lang="en-US"/>
              <a:t> to provide information about issuers and credentials for the verifier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MySql as Storage Backend(can be shared instance)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DBaaS also possible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Identity and Key-Material for the Organization have to be created and registered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3d1c330921_0_182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g33d1c330921_0_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0725" y="1784177"/>
            <a:ext cx="4926750" cy="40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d1c330921_0_188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The Provider - Authorization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68" name="Google Shape;168;g33d1c330921_0_188"/>
          <p:cNvSpPr txBox="1"/>
          <p:nvPr>
            <p:ph idx="1" type="body"/>
          </p:nvPr>
        </p:nvSpPr>
        <p:spPr>
          <a:xfrm>
            <a:off x="441325" y="2582200"/>
            <a:ext cx="65736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3"/>
              </a:rPr>
              <a:t>APISIX</a:t>
            </a:r>
            <a:r>
              <a:rPr lang="en-US"/>
              <a:t> Gateway as PEP and central entrypoint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routes .well-known/openid-configuration from Verfier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routes .well-known/data-space-configuration from static fileserver 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checks JWT at Verifier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4"/>
              </a:rPr>
              <a:t>Open Policy Agent</a:t>
            </a:r>
            <a:r>
              <a:rPr lang="en-US"/>
              <a:t> as PDP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deployed as Sidecar for performance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5"/>
              </a:rPr>
              <a:t>ODRL-PAP</a:t>
            </a:r>
            <a:r>
              <a:rPr lang="en-US"/>
              <a:t> for managing Policies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Postgresql as storage backend, DBaaS also possible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6"/>
              </a:rPr>
              <a:t>Scorpio</a:t>
            </a:r>
            <a:r>
              <a:rPr lang="en-US"/>
              <a:t> as NGSI-LD compliant Data Service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Postgis as storage backend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3d1c330921_0_188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g33d1c330921_0_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8325" y="1714500"/>
            <a:ext cx="5491375" cy="39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d1c330921_0_194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Links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76" name="Google Shape;176;g33d1c330921_0_194"/>
          <p:cNvSpPr txBox="1"/>
          <p:nvPr>
            <p:ph idx="1" type="body"/>
          </p:nvPr>
        </p:nvSpPr>
        <p:spPr>
          <a:xfrm>
            <a:off x="441325" y="1570500"/>
            <a:ext cx="111456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FIWARE Data Space Connector: 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https://github.com/FIWARE/data-space-connector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Demo-Deployment: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https://github.com/fdelavega/deployment-demo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3d1c330921_0_194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309453d35_0_348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Deploying a FIWARE DSC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63" name="Google Shape;63;g33309453d35_0_348"/>
          <p:cNvSpPr txBox="1"/>
          <p:nvPr>
            <p:ph idx="1" type="body"/>
          </p:nvPr>
        </p:nvSpPr>
        <p:spPr>
          <a:xfrm>
            <a:off x="441325" y="1471800"/>
            <a:ext cx="11269500" cy="3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Preconditions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Setting up the Trust Anchor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Deploying a Consumer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Deploying a Provider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Verifying the System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3309453d35_0_348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d1c330921_0_9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Preconditions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70" name="Google Shape;70;g33d1c330921_0_9"/>
          <p:cNvSpPr txBox="1"/>
          <p:nvPr>
            <p:ph idx="1" type="body"/>
          </p:nvPr>
        </p:nvSpPr>
        <p:spPr>
          <a:xfrm>
            <a:off x="441325" y="1355725"/>
            <a:ext cx="6051600" cy="50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Microservice architecture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individual components can be enabled/disabled depending on the use-case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reuse of existing OpenSource-Components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various target environments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requires solutions for internal and external networking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support for configurable deployments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allows integration of existing OpenSource deployment recipes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abstraction of infrastructure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3d1c330921_0_9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g33d1c33092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925" y="1355726"/>
            <a:ext cx="4918950" cy="473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d1c330921_0_20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Preconditions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78" name="Google Shape;78;g33d1c330921_0_20"/>
          <p:cNvSpPr txBox="1"/>
          <p:nvPr>
            <p:ph idx="1" type="body"/>
          </p:nvPr>
        </p:nvSpPr>
        <p:spPr>
          <a:xfrm>
            <a:off x="441325" y="1355725"/>
            <a:ext cx="6051600" cy="50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Kubernetes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abstraction of infrastructure to a standardized API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supports internal networking through SDN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various options for external access, easy to control and configure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OpenSource and well-maintained(CNCF graduated)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various managed and self-hosted options available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Helm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flexible configuration and configuration management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uses well-established tools(mustache) and principles(sane defaults, only overwrite required parts)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OpenSource and well-maintained(CNCF graduated)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33d1c330921_0_20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g33d1c330921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4925" y="3756100"/>
            <a:ext cx="2203551" cy="220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33d1c330921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4921" y="984300"/>
            <a:ext cx="2203551" cy="213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d1c330921_0_32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Kubernetes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87" name="Google Shape;87;g33d1c330921_0_32"/>
          <p:cNvSpPr txBox="1"/>
          <p:nvPr>
            <p:ph idx="1" type="body"/>
          </p:nvPr>
        </p:nvSpPr>
        <p:spPr>
          <a:xfrm>
            <a:off x="441325" y="1763200"/>
            <a:ext cx="10263600" cy="39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/>
              <a:t>Kubernetes is an OpenSource container orchestration platform that automates deployment, scaling and management of containerized applications. It support different environments, such as on-premise data centers, public clouds or hybrid-setups. </a:t>
            </a:r>
            <a:endParaRPr i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service discovery and load balancing allows to connect the individual microservices, balance their traffic and scale them individually, depending on the load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provides self-healing and restart capabilities, to increase resilience of the system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abstraction of infrastructure(computation, storage, networking) allows reuse of same recipes through different environments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well-established and widely used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3d1c330921_0_32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g33d1c330921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0921" y="4080300"/>
            <a:ext cx="2203551" cy="213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d1c330921_0_42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Helm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95" name="Google Shape;95;g33d1c330921_0_42"/>
          <p:cNvSpPr txBox="1"/>
          <p:nvPr>
            <p:ph idx="1" type="body"/>
          </p:nvPr>
        </p:nvSpPr>
        <p:spPr>
          <a:xfrm>
            <a:off x="441325" y="1763200"/>
            <a:ext cx="10263600" cy="39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Helm is a package manager for Kubernetes that simplifies deployment and configuration of applications and services. It uses pre-configured templates of Kubernetes resources, enabling users to define, install and upgrade their applications</a:t>
            </a:r>
            <a:endParaRPr i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US"/>
              <a:t>Kubernetes resources are provided as mustache-templates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US"/>
              <a:t>contains defaults, allowing to install a standard-version with minimal additional configuration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US"/>
              <a:t>natively supports versioning of deployment-recipes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US"/>
              <a:t>allows reuse of existing “Charts” as dependencies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US"/>
              <a:t>supports repackaging to umbrella-charts</a:t>
            </a:r>
            <a:endParaRPr i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3d1c330921_0_42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33d1c330921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7450" y="3954100"/>
            <a:ext cx="2203551" cy="22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d1c330921_0_127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Operational considerations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03" name="Google Shape;103;g33d1c330921_0_127"/>
          <p:cNvSpPr txBox="1"/>
          <p:nvPr>
            <p:ph idx="1" type="body"/>
          </p:nvPr>
        </p:nvSpPr>
        <p:spPr>
          <a:xfrm>
            <a:off x="441325" y="2582200"/>
            <a:ext cx="111456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Monitoring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Prometheus endpoints available for most components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resource monitoring through Kubernetes 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should be integrated with existing monitoring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Logging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levels can be configured individually for each component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supports structured JSON-logging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should be integrated with existing logging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Alerting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based on monitoring and logging, should be integrated with existing systems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additional tooling like Service Mesh should be based on concrete requirements 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3d1c330921_0_127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g33d1c330921_0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1433" y="1347633"/>
            <a:ext cx="1604465" cy="159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3d1c330921_0_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5000" y="1360633"/>
            <a:ext cx="1604467" cy="156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3d1c330921_0_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0100" y="3231417"/>
            <a:ext cx="2998567" cy="121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d1c330921_0_139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The Connector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13" name="Google Shape;113;g33d1c330921_0_139"/>
          <p:cNvSpPr txBox="1"/>
          <p:nvPr>
            <p:ph idx="1" type="body"/>
          </p:nvPr>
        </p:nvSpPr>
        <p:spPr>
          <a:xfrm>
            <a:off x="441325" y="2582200"/>
            <a:ext cx="111456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Provided as Umbrella Helm-Chart: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Data Space Connector Chart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reuse of Charts from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FIWARE Helm Charts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Bitnami Helm Charts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extended with some convenience functionality for the Data Space Connector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all Sub-Charts can be individually disabled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individual parts can be exchanged(for example Databases, ApiGateway)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automatically tested on K3s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tested on Vanilla Kubernetes, contains support for OpenShift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minimal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Trust-Anchor Chart</a:t>
            </a:r>
            <a:r>
              <a:rPr lang="en-US"/>
              <a:t> contained in the repo, to allow setup of a full Data Space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3d1c330921_0_139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d1c330921_0_158"/>
          <p:cNvSpPr txBox="1"/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The Trust Anchor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20" name="Google Shape;120;g33d1c330921_0_158"/>
          <p:cNvSpPr txBox="1"/>
          <p:nvPr>
            <p:ph idx="1" type="body"/>
          </p:nvPr>
        </p:nvSpPr>
        <p:spPr>
          <a:xfrm>
            <a:off x="441325" y="1421200"/>
            <a:ext cx="111456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Provide the Global Trusted Participants list through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EBSI Trusted Issuers Registry API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provide functionality to register new participants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3d1c330921_0_158"/>
          <p:cNvSpPr txBox="1"/>
          <p:nvPr>
            <p:ph idx="12" type="sldNum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g33d1c330921_0_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8730" y="3489475"/>
            <a:ext cx="5448090" cy="26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2010-09-29T09:49:24Z</dcterms:created>
  <dc:creator>TID</dc:creator>
</cp:coreProperties>
</file>