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7099300" cy="10234613"/>
  <p:embeddedFontLst>
    <p:embeddedFont>
      <p:font typeface="Helvetica Neue" panose="020B0604020202020204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Titillium Web" panose="00000500000000000000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pos="278">
          <p15:clr>
            <a:srgbClr val="747775"/>
          </p15:clr>
        </p15:guide>
        <p15:guide id="4" orient="horz" pos="854">
          <p15:clr>
            <a:srgbClr val="747775"/>
          </p15:clr>
        </p15:guide>
        <p15:guide id="5" orient="horz" pos="4030">
          <p15:clr>
            <a:srgbClr val="747775"/>
          </p15:clr>
        </p15:guide>
        <p15:guide id="6" pos="7377">
          <p15:clr>
            <a:srgbClr val="747775"/>
          </p15:clr>
        </p15:guide>
        <p15:guide id="7" pos="3840">
          <p15:clr>
            <a:srgbClr val="747775"/>
          </p15:clr>
        </p15:guide>
        <p15:guide id="8" orient="horz" pos="10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cOmCrMXfUmEwiIFyDSKxNfv+s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39"/>
        <p:guide pos="278"/>
        <p:guide orient="horz" pos="854"/>
        <p:guide orient="horz" pos="4030"/>
        <p:guide pos="7377"/>
        <p:guide pos="384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309453d35_0_114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33309453d3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309453d35_0_12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3309453d3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309453d35_0_13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33309453d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309453d35_0_13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33309453d3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309453d35_0_146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33309453d3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309453d35_0_16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33309453d3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3f5f2ed1c_0_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2e3f5f2ed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09453d35_0_17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33309453d3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309453d35_0_183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33309453d3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309453d35_0_19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33309453d3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1e4f9f92b_0_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321e4f9f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309453d35_0_19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33309453d3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309453d35_0_204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3309453d3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309453d35_0_211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33309453d3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309453d35_0_21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3309453d3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309453d35_0_22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3309453d3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309453d35_0_23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3309453d3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309453d35_0_239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3309453d35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309453d35_0_24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33309453d35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309453d35_0_25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33309453d3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309453d35_0_27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33309453d3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309453d35_0_4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33309453d3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309453d35_0_28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3309453d3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309453d35_0_291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33309453d3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309453d35_0_29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33309453d35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309453d35_0_30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33309453d35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309453d35_0_31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33309453d35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309453d35_0_319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3309453d35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309453d35_0_326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33309453d3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309453d35_0_333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3309453d35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309453d35_0_34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33309453d35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309453d35_0_35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33309453d35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309453d35_0_59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33309453d3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309453d35_0_36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33309453d3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309453d35_0_37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33309453d35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309453d35_0_38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33309453d3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309453d35_0_389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33309453d35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309453d35_0_396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33309453d3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309453d35_0_403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33309453d3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309453d35_0_41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33309453d35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309453d35_0_6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3309453d3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309453d35_0_8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33309453d3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309453d35_0_9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3309453d3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309453d35_0_9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3309453d3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309453d35_0_106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3309453d3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9"/>
          <p:cNvSpPr txBox="1">
            <a:spLocks noGrp="1"/>
          </p:cNvSpPr>
          <p:nvPr>
            <p:ph type="ctrTitle"/>
          </p:nvPr>
        </p:nvSpPr>
        <p:spPr>
          <a:xfrm>
            <a:off x="914400" y="2603605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ubTitle" idx="1"/>
          </p:nvPr>
        </p:nvSpPr>
        <p:spPr>
          <a:xfrm>
            <a:off x="914400" y="4106171"/>
            <a:ext cx="10363200" cy="51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888888"/>
              </a:buClr>
              <a:buSzPts val="3286"/>
              <a:buFont typeface="Arial"/>
              <a:buNone/>
              <a:defRPr sz="3286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15"/>
              <a:buFont typeface="Arial"/>
              <a:buNone/>
              <a:defRPr sz="2815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" name="Google Shape;13;p39"/>
          <p:cNvCxnSpPr/>
          <p:nvPr/>
        </p:nvCxnSpPr>
        <p:spPr>
          <a:xfrm rot="10800000">
            <a:off x="561241" y="2368440"/>
            <a:ext cx="0" cy="3059927"/>
          </a:xfrm>
          <a:prstGeom prst="straightConnector1">
            <a:avLst/>
          </a:prstGeom>
          <a:noFill/>
          <a:ln w="38100" cap="flat" cmpd="sng">
            <a:solidFill>
              <a:srgbClr val="D0016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39"/>
          <p:cNvGrpSpPr/>
          <p:nvPr/>
        </p:nvGrpSpPr>
        <p:grpSpPr>
          <a:xfrm>
            <a:off x="7941725" y="5690150"/>
            <a:ext cx="3867150" cy="704850"/>
            <a:chOff x="914400" y="631300"/>
            <a:chExt cx="3867150" cy="704850"/>
          </a:xfrm>
        </p:grpSpPr>
        <p:pic>
          <p:nvPicPr>
            <p:cNvPr id="15" name="Google Shape;15;p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n blanco 1">
  <p:cSld name="6_En blanco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1f8fab4dfe_0_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31f8fab4dfe_0_9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71982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F286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erriweather Sans"/>
              <a:buChar char="□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" name="Google Shape;20;g31f8fab4dfe_0_9"/>
          <p:cNvCxnSpPr/>
          <p:nvPr/>
        </p:nvCxnSpPr>
        <p:spPr>
          <a:xfrm rot="10800000">
            <a:off x="322003" y="280104"/>
            <a:ext cx="5100" cy="1013400"/>
          </a:xfrm>
          <a:prstGeom prst="straightConnector1">
            <a:avLst/>
          </a:prstGeom>
          <a:noFill/>
          <a:ln w="38100" cap="flat" cmpd="sng">
            <a:solidFill>
              <a:srgbClr val="D001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g31f8fab4dfe_0_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22" name="Google Shape;22;g31f8fab4dfe_0_9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23" name="Google Shape;23;g31f8fab4dfe_0_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g31f8fab4dfe_0_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n blanco 1">
  <p:cSld name="5_En blanco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319c6e7aec8_0_11"/>
          <p:cNvCxnSpPr/>
          <p:nvPr/>
        </p:nvCxnSpPr>
        <p:spPr>
          <a:xfrm rot="10800000">
            <a:off x="784197" y="1726633"/>
            <a:ext cx="0" cy="1062600"/>
          </a:xfrm>
          <a:prstGeom prst="straightConnector1">
            <a:avLst/>
          </a:prstGeom>
          <a:noFill/>
          <a:ln w="38100" cap="flat" cmpd="sng">
            <a:solidFill>
              <a:srgbClr val="D001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g319c6e7aec8_0_11"/>
          <p:cNvSpPr txBox="1">
            <a:spLocks noGrp="1"/>
          </p:cNvSpPr>
          <p:nvPr>
            <p:ph type="ctrTitle"/>
          </p:nvPr>
        </p:nvSpPr>
        <p:spPr>
          <a:xfrm>
            <a:off x="914400" y="1693061"/>
            <a:ext cx="103632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319c6e7aec8_0_11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29" name="Google Shape;29;g319c6e7aec8_0_11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30" name="Google Shape;30;g319c6e7aec8_0_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g319c6e7aec8_0_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n blanco">
  <p:cSld name="6_En blanc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389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erriweather Sans"/>
              <a:buChar char="□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5" name="Google Shape;35;p30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rgbClr val="D001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37" name="Google Shape;37;p30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38" name="Google Shape;38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3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2" name="Google Shape;42;p29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rgbClr val="D001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44" name="Google Shape;44;p29"/>
          <p:cNvGrpSpPr/>
          <p:nvPr/>
        </p:nvGrpSpPr>
        <p:grpSpPr>
          <a:xfrm>
            <a:off x="10100725" y="6342944"/>
            <a:ext cx="1933575" cy="368284"/>
            <a:chOff x="914400" y="631300"/>
            <a:chExt cx="3867150" cy="704850"/>
          </a:xfrm>
        </p:grpSpPr>
        <p:pic>
          <p:nvPicPr>
            <p:cNvPr id="45" name="Google Shape;45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4400" y="631300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250" y="697975"/>
              <a:ext cx="3162300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vc-data-model-2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id.net/sg/openid4vc/" TargetMode="External"/><Relationship Id="rId4" Type="http://schemas.openxmlformats.org/officeDocument/2006/relationships/hyperlink" Target="https://digital-strategy.ec.europa.eu/en/library/european-digital-identity-wallet-architecture-and-reference-framewor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ntity.foundation/jwt-vc-presentation-profil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mva.org/topics/mobile-driver-license" TargetMode="External"/><Relationship Id="rId5" Type="http://schemas.openxmlformats.org/officeDocument/2006/relationships/hyperlink" Target="https://www.w3.org/TR/ldp/" TargetMode="External"/><Relationship Id="rId4" Type="http://schemas.openxmlformats.org/officeDocument/2006/relationships/hyperlink" Target="https://datatracker.ietf.org/doc/draft-ietf-oauth-selective-disclosure-jw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-cor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3c-ccg.github.io/did-method-key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astria.github.io/did-method-elsi/" TargetMode="External"/><Relationship Id="rId4" Type="http://schemas.openxmlformats.org/officeDocument/2006/relationships/hyperlink" Target="https://w3c-ccg.github.io/did-method-web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batterypass.fiware.dev/did/did.js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me-project.e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d.net/specs/openid-4-verifiable-credential-issuance-1_0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openid.net/sg/openid4vc/" TargetMode="External"/><Relationship Id="rId4" Type="http://schemas.openxmlformats.org/officeDocument/2006/relationships/hyperlink" Target="https://www.keycloak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WARE/VCVerifi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github.com/FIWARE/credentials-config-servic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WARE/credentials-config-servi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WARE/trusted-issuers-lis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ebsi.eu/apis/pilot/trusted-issuers-registry/v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IWARE/trusted-issuers-lis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six.apache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openpolicyagent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pisix.apache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github.com/wistefan/odrl-pap" TargetMode="External"/><Relationship Id="rId4" Type="http://schemas.openxmlformats.org/officeDocument/2006/relationships/hyperlink" Target="https://www.openpolicyagent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odrl-model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OME-Marketplace/dome-odrl-profil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istefan/odrl-pap/blob/main/src/main/resources/rego/utils/apisix.rego" TargetMode="External"/><Relationship Id="rId3" Type="http://schemas.openxmlformats.org/officeDocument/2006/relationships/hyperlink" Target="https://github.com/wistefan/odrl-pap" TargetMode="External"/><Relationship Id="rId7" Type="http://schemas.openxmlformats.org/officeDocument/2006/relationships/hyperlink" Target="https://github.com/wistefan/odrl-pap/tree/main/src/main/resources/rego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wistefan/odrl-pap/blob/main/src/main/resources/mapping.json" TargetMode="External"/><Relationship Id="rId5" Type="http://schemas.openxmlformats.org/officeDocument/2006/relationships/hyperlink" Target="https://www.openpolicyagent.org/docs/latest/management-bundles/" TargetMode="External"/><Relationship Id="rId4" Type="http://schemas.openxmlformats.org/officeDocument/2006/relationships/hyperlink" Target="https://www.openpolicyagent.or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WARE/data-space-connector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me-marketplace.org/dashboard" TargetMode="External"/><Relationship Id="rId4" Type="http://schemas.openxmlformats.org/officeDocument/2006/relationships/hyperlink" Target="https://github.com/wistefan/odrl-p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914400" y="2603605"/>
            <a:ext cx="10363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rgbClr val="002E67"/>
                </a:solidFill>
                <a:latin typeface="Titillium Web"/>
                <a:ea typeface="Titillium Web"/>
                <a:cs typeface="Titillium Web"/>
                <a:sym typeface="Titillium Web"/>
              </a:rPr>
              <a:t>FIWARE Data Spaces</a:t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rgbClr val="002E67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Decentralized Identity and Access Management</a:t>
            </a: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>
              <a:solidFill>
                <a:srgbClr val="002E6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914400" y="4523796"/>
            <a:ext cx="103632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/>
              <a:t>Stefan Wiedemann - Senior Software Engineer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3309453d35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75" y="1584425"/>
            <a:ext cx="5782309" cy="36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3309453d35_0_114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Identity of a legal person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26" name="Google Shape;126;g33309453d35_0_114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309453d35_0_12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 in the Real World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32" name="Google Shape;132;g33309453d35_0_122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2425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Government registered at registry(EU)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National ID is issued by the government to a citizen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Follows commonly agreed schemas(defined by the EU)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 presented to an authority for authentication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Verifies authenticity features and checks that its a registered Schema(“National ID”) and from a registered issuer</a:t>
            </a:r>
            <a:endParaRPr sz="2400"/>
          </a:p>
        </p:txBody>
      </p:sp>
      <p:sp>
        <p:nvSpPr>
          <p:cNvPr id="133" name="Google Shape;133;g33309453d35_0_12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34" name="Google Shape;134;g33309453d35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50" y="1828975"/>
            <a:ext cx="6084251" cy="39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309453d35_0_13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W3C Verifiable Credentials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40" name="Google Shape;140;g33309453d35_0_130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2425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Issuer is registered at the Verifiable Data Registry</a:t>
            </a:r>
            <a:endParaRPr sz="3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Issuer issues Credential to the holder</a:t>
            </a:r>
            <a:endParaRPr sz="3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Holder presents the credential to the verifier</a:t>
            </a:r>
            <a:endParaRPr sz="3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 presented to an authority for authentication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Verifier verifies the signature, schema and checks that issuer and schema are registered at the Registry</a:t>
            </a:r>
            <a:endParaRPr/>
          </a:p>
        </p:txBody>
      </p:sp>
      <p:sp>
        <p:nvSpPr>
          <p:cNvPr id="141" name="Google Shape;141;g33309453d35_0_13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42" name="Google Shape;142;g33309453d35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825" y="1826500"/>
            <a:ext cx="6063675" cy="32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309453d35_0_13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W3C Verifiable Credentials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48" name="Google Shape;148;g33309453d35_0_138"/>
          <p:cNvSpPr txBox="1">
            <a:spLocks noGrp="1"/>
          </p:cNvSpPr>
          <p:nvPr>
            <p:ph type="body" idx="1"/>
          </p:nvPr>
        </p:nvSpPr>
        <p:spPr>
          <a:xfrm>
            <a:off x="441150" y="2150400"/>
            <a:ext cx="11269500" cy="4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Specified by W3C -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VC-Data-Model-2.0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Defines a basic document structure and the essential features of the credential documents</a:t>
            </a:r>
            <a:endParaRPr sz="36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Can contain any kind of (json-representable) data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Tamper-proof, due to digital signatures as part of the credential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Already adopted by various regulatory and standardization bodys(f.e.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EUDI Wallet Reference Architecture</a:t>
            </a:r>
            <a:r>
              <a:rPr lang="en-US"/>
              <a:t>,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OpenID4VC</a:t>
            </a:r>
            <a:r>
              <a:rPr lang="en-US"/>
              <a:t>)</a:t>
            </a:r>
            <a:endParaRPr/>
          </a:p>
        </p:txBody>
      </p:sp>
      <p:sp>
        <p:nvSpPr>
          <p:cNvPr id="149" name="Google Shape;149;g33309453d35_0_13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0" name="Google Shape;150;g33309453d35_0_138"/>
          <p:cNvSpPr txBox="1"/>
          <p:nvPr/>
        </p:nvSpPr>
        <p:spPr>
          <a:xfrm>
            <a:off x="401050" y="1356300"/>
            <a:ext cx="11309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595959"/>
                </a:solidFill>
              </a:rPr>
              <a:t>Verifiable Credentials are tamper-proof, digitally signed documents that securely prove claims about an individual or entity, allowing verification without directly involving the issuer.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309453d35_0_146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W3C Verifiable Credentials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56" name="Google Shape;156;g33309453d35_0_14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7" name="Google Shape;157;g33309453d35_0_146"/>
          <p:cNvSpPr txBox="1"/>
          <p:nvPr/>
        </p:nvSpPr>
        <p:spPr>
          <a:xfrm>
            <a:off x="441150" y="1355275"/>
            <a:ext cx="6240300" cy="5042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"@context":</a:t>
            </a:r>
            <a:r>
              <a:rPr lang="en-US" sz="1200">
                <a:solidFill>
                  <a:schemeClr val="dk1"/>
                </a:solidFill>
              </a:rPr>
              <a:t> [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8BAB42"/>
                </a:solidFill>
              </a:rPr>
              <a:t>"https://www.w3.org/2018/credentials/v1"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BAB42"/>
                </a:solidFill>
              </a:rPr>
              <a:t>	"https://ec.europa.eu/eudi/v1"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],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["VerifiableCredential", "NationalID"]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"issuanceDate":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"2024-01-01T12:00:00Z"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"expirationDate": </a:t>
            </a:r>
            <a:r>
              <a:rPr lang="en-US" sz="1200">
                <a:solidFill>
                  <a:srgbClr val="8BAB42"/>
                </a:solidFill>
              </a:rPr>
              <a:t>"2034-01-01T12:00:00Z",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"issuer":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"did:eu:country-code:issuer-identifier"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"credentialSubject":</a:t>
            </a:r>
            <a:r>
              <a:rPr lang="en-US" sz="1200">
                <a:solidFill>
                  <a:schemeClr val="dk1"/>
                </a:solidFill>
              </a:rPr>
              <a:t> 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"id":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"did:eu:country-code:user-identifier"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"givenName":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"Maria"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"familyName": </a:t>
            </a:r>
            <a:r>
              <a:rPr lang="en-US" sz="1200">
                <a:solidFill>
                  <a:srgbClr val="8BAB42"/>
                </a:solidFill>
              </a:rPr>
              <a:t>"Musterfrau"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"dateOfBirth": </a:t>
            </a:r>
            <a:r>
              <a:rPr lang="en-US" sz="1200">
                <a:solidFill>
                  <a:srgbClr val="8BAB42"/>
                </a:solidFill>
              </a:rPr>
              <a:t>"1983-12-01"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"nationality":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"AU"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},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"proof":</a:t>
            </a:r>
            <a:r>
              <a:rPr lang="en-US" sz="1200">
                <a:solidFill>
                  <a:schemeClr val="dk1"/>
                </a:solidFill>
              </a:rPr>
              <a:t> 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"Ed25519Signature2020"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"created":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"2024-01-01T12:00:00Z"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"proofPurpose": </a:t>
            </a:r>
            <a:r>
              <a:rPr lang="en-US" sz="1200">
                <a:solidFill>
                  <a:srgbClr val="8BAB42"/>
                </a:solidFill>
              </a:rPr>
              <a:t>"assertionMethod"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"verificationMethod":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"did:eu:country-code:issuer-identifier#keys-1"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"jws": </a:t>
            </a:r>
            <a:r>
              <a:rPr lang="en-US" sz="1200">
                <a:solidFill>
                  <a:srgbClr val="8BAB42"/>
                </a:solidFill>
              </a:rPr>
              <a:t>"eyJhbGciOiJIUzI1NiIsInR5cCI6IkpXVCJ9..."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  </a:t>
            </a:r>
            <a:endParaRPr sz="1200">
              <a:solidFill>
                <a:srgbClr val="8BAB4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58" name="Google Shape;158;g33309453d35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540" y="3398233"/>
            <a:ext cx="2617124" cy="94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3309453d35_0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552" y="5032999"/>
            <a:ext cx="2617124" cy="94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3309453d35_0_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550" y="1771837"/>
            <a:ext cx="2617124" cy="93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309453d35_0_16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VC - Metadata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66" name="Google Shape;166;g33309453d35_0_16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7" name="Google Shape;167;g33309453d35_0_162"/>
          <p:cNvSpPr txBox="1"/>
          <p:nvPr/>
        </p:nvSpPr>
        <p:spPr>
          <a:xfrm>
            <a:off x="441150" y="1355275"/>
            <a:ext cx="4966200" cy="240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"@context":</a:t>
            </a:r>
            <a:r>
              <a:rPr lang="en-US" sz="1200">
                <a:solidFill>
                  <a:schemeClr val="dk1"/>
                </a:solidFill>
              </a:rPr>
              <a:t> [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8BAB42"/>
                </a:solidFill>
              </a:rPr>
              <a:t>"https://www.w3.org/2018/credentials/v1"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BAB42"/>
                </a:solidFill>
              </a:rPr>
              <a:t>	"https://ec.europa.eu/eudi/v1"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],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["VerifiableCredential", "NationalID"]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"validFrom":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"2024-01-01T12:00:00Z"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"validUntil": </a:t>
            </a:r>
            <a:r>
              <a:rPr lang="en-US" sz="1200">
                <a:solidFill>
                  <a:srgbClr val="8BAB42"/>
                </a:solidFill>
              </a:rPr>
              <a:t>"2034-01-01T12:00:00Z",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"issuer":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"did:eu:country-code:issuer-identifier"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"id": </a:t>
            </a:r>
            <a:r>
              <a:rPr lang="en-US" sz="1200">
                <a:solidFill>
                  <a:srgbClr val="8BAB42"/>
                </a:solidFill>
              </a:rPr>
              <a:t>"did:example:ebfeb1f712ebc6f1c276e12ec21"</a:t>
            </a:r>
            <a:endParaRPr sz="1200">
              <a:solidFill>
                <a:srgbClr val="8BAB4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8" name="Google Shape;168;g33309453d35_0_162"/>
          <p:cNvSpPr txBox="1">
            <a:spLocks noGrp="1"/>
          </p:cNvSpPr>
          <p:nvPr>
            <p:ph type="body" idx="1"/>
          </p:nvPr>
        </p:nvSpPr>
        <p:spPr>
          <a:xfrm>
            <a:off x="441150" y="3756475"/>
            <a:ext cx="4966200" cy="2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Provides contextual and technical information about the credential itself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Helps the verifier to understand validity, provenance and usage context</a:t>
            </a:r>
            <a:endParaRPr/>
          </a:p>
        </p:txBody>
      </p:sp>
      <p:sp>
        <p:nvSpPr>
          <p:cNvPr id="169" name="Google Shape;169;g33309453d35_0_162"/>
          <p:cNvSpPr txBox="1">
            <a:spLocks noGrp="1"/>
          </p:cNvSpPr>
          <p:nvPr>
            <p:ph type="body" idx="1"/>
          </p:nvPr>
        </p:nvSpPr>
        <p:spPr>
          <a:xfrm>
            <a:off x="5407275" y="1355275"/>
            <a:ext cx="63033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@context: Provides the context for interpreting the data within the credential, it's often used to link schemas and standards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type:  Defines the types of the credential to help verifiers interpret its purpose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Issuer: Information about the issuing entity. It can be used to verify the document.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optional metadata like id, names, descriptions, validFrom, validUntil or credentialStatus supported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3f5f2ed1c_0_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VC - Claims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75" name="Google Shape;175;g2e3f5f2ed1c_0_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76" name="Google Shape;176;g2e3f5f2ed1c_0_0"/>
          <p:cNvSpPr txBox="1"/>
          <p:nvPr/>
        </p:nvSpPr>
        <p:spPr>
          <a:xfrm>
            <a:off x="441150" y="1355275"/>
            <a:ext cx="4966200" cy="382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"credentialSubject":</a:t>
            </a:r>
            <a:r>
              <a:rPr lang="en-US" sz="1200">
                <a:solidFill>
                  <a:schemeClr val="dk1"/>
                </a:solidFill>
              </a:rPr>
              <a:t> [{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"id":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"did:eu:country-code:user-identifier"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"givenName":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"Maria"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"familyName": </a:t>
            </a:r>
            <a:r>
              <a:rPr lang="en-US" sz="1200">
                <a:solidFill>
                  <a:srgbClr val="8BAB42"/>
                </a:solidFill>
              </a:rPr>
              <a:t>"Musterfrau"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"dateOfBirth": </a:t>
            </a:r>
            <a:r>
              <a:rPr lang="en-US" sz="1200">
                <a:solidFill>
                  <a:srgbClr val="8BAB42"/>
                </a:solidFill>
              </a:rPr>
              <a:t>"1983-12-01"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"nationality":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"AU",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8BAB42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"address": </a:t>
            </a: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</a:rPr>
              <a:t>"street": </a:t>
            </a:r>
            <a:r>
              <a:rPr lang="en-US" sz="1200">
                <a:solidFill>
                  <a:srgbClr val="8BAB42"/>
                </a:solidFill>
              </a:rPr>
              <a:t>"Kärtner Straße"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</a:rPr>
              <a:t>"city": </a:t>
            </a:r>
            <a:r>
              <a:rPr lang="en-US" sz="1200">
                <a:solidFill>
                  <a:srgbClr val="8BAB42"/>
                </a:solidFill>
              </a:rPr>
              <a:t>"Wien"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</a:rPr>
              <a:t>"postalCode": </a:t>
            </a:r>
            <a:r>
              <a:rPr lang="en-US" sz="1200">
                <a:solidFill>
                  <a:srgbClr val="8BAB42"/>
                </a:solidFill>
              </a:rPr>
              <a:t>"1010"</a:t>
            </a:r>
            <a:endParaRPr sz="1200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 },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	…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}]</a:t>
            </a:r>
            <a:endParaRPr sz="1200">
              <a:solidFill>
                <a:srgbClr val="D89F3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7" name="Google Shape;177;g2e3f5f2ed1c_0_0"/>
          <p:cNvSpPr txBox="1">
            <a:spLocks noGrp="1"/>
          </p:cNvSpPr>
          <p:nvPr>
            <p:ph type="body" idx="1"/>
          </p:nvPr>
        </p:nvSpPr>
        <p:spPr>
          <a:xfrm>
            <a:off x="5407275" y="1355275"/>
            <a:ext cx="63033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Section where the actual information or assertions are stored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Property “credentialSubject” contains a set of objects, with the specific attributes or data pieces the issuer is attesting about the subject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claims usually should follow specific data schemas to ensure consistency and interoperability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subjects often contain id's, linking the claims to specific holders. It helps verifiers to confirm that a claim truly applies to the presenting subject.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309453d35_0_17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VC - Proofs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83" name="Google Shape;183;g33309453d35_0_17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4" name="Google Shape;184;g33309453d35_0_175"/>
          <p:cNvSpPr txBox="1"/>
          <p:nvPr/>
        </p:nvSpPr>
        <p:spPr>
          <a:xfrm>
            <a:off x="441150" y="1923600"/>
            <a:ext cx="4966200" cy="30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"proof":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"type":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"Ed25519Signature2020"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"created":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"2024-01-01T12:00:00Z"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"proofPurpose":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"assertionMethod"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"verificationMethod":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"did:eu:country-code:issuer-identifier#keys-1"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"jws":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"eyJhbGciOiJIUzI1NiIsInR5cCI6IkpXVCJ9..."</a:t>
            </a:r>
            <a:endParaRPr sz="1200">
              <a:solidFill>
                <a:srgbClr val="8BAB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 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33309453d35_0_175"/>
          <p:cNvSpPr txBox="1">
            <a:spLocks noGrp="1"/>
          </p:cNvSpPr>
          <p:nvPr>
            <p:ph type="body" idx="1"/>
          </p:nvPr>
        </p:nvSpPr>
        <p:spPr>
          <a:xfrm>
            <a:off x="5407275" y="1355275"/>
            <a:ext cx="63033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proof contains details about the digital signature on the credential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“type” contains the proof type. It determines what other fields are required to secure and verify the proof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“proofPurpose” contains the reason the proof was created for.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“verificationMethod” provides the information required to verify the proof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“jws” contains the actual digital signature, which ensures the credential has not been tampered with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309453d35_0_183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Verifiable Presentations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91" name="Google Shape;191;g33309453d35_0_183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2" name="Google Shape;192;g33309453d35_0_183"/>
          <p:cNvSpPr txBox="1"/>
          <p:nvPr/>
        </p:nvSpPr>
        <p:spPr>
          <a:xfrm>
            <a:off x="441150" y="1355275"/>
            <a:ext cx="4966200" cy="565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"@context":</a:t>
            </a:r>
            <a:r>
              <a:rPr lang="en-US" sz="1200">
                <a:solidFill>
                  <a:schemeClr val="dk1"/>
                </a:solidFill>
              </a:rPr>
              <a:t> [... ],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080808"/>
                </a:solidFill>
              </a:rPr>
              <a:t>[</a:t>
            </a:r>
            <a:r>
              <a:rPr lang="en-US" sz="1200">
                <a:solidFill>
                  <a:srgbClr val="8BAB42"/>
                </a:solidFill>
              </a:rPr>
              <a:t>"VerifiablePresentation"</a:t>
            </a:r>
            <a:r>
              <a:rPr lang="en-US" sz="1200">
                <a:solidFill>
                  <a:schemeClr val="dk1"/>
                </a:solidFill>
              </a:rPr>
              <a:t>],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"issuer":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"did:eu:country-code:user-identifier"</a:t>
            </a:r>
            <a:r>
              <a:rPr lang="en-US" sz="1200">
                <a:solidFill>
                  <a:schemeClr val="dk1"/>
                </a:solidFill>
              </a:rPr>
              <a:t>,	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"verifiableCredential": </a:t>
            </a:r>
            <a:r>
              <a:rPr lang="en-US" sz="1200">
                <a:solidFill>
                  <a:schemeClr val="dk1"/>
                </a:solidFill>
              </a:rPr>
              <a:t>[{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 </a:t>
            </a:r>
            <a:r>
              <a:rPr lang="en-US" sz="1200">
                <a:solidFill>
                  <a:srgbClr val="D89F39"/>
                </a:solidFill>
              </a:rPr>
              <a:t>"@context":</a:t>
            </a:r>
            <a:r>
              <a:rPr lang="en-US" sz="1200">
                <a:solidFill>
                  <a:schemeClr val="dk1"/>
                </a:solidFill>
              </a:rPr>
              <a:t> [ … ],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 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[</a:t>
            </a:r>
            <a:r>
              <a:rPr lang="en-US" sz="1200">
                <a:solidFill>
                  <a:srgbClr val="8BAB42"/>
                </a:solidFill>
              </a:rPr>
              <a:t>"VerifiableCredential", "NationalID"</a:t>
            </a:r>
            <a:r>
              <a:rPr lang="en-US" sz="1200">
                <a:solidFill>
                  <a:schemeClr val="dk1"/>
                </a:solidFill>
              </a:rPr>
              <a:t>],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"issuanceDate":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"2024-01-01T12:00:00Z"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"expirationDate": </a:t>
            </a:r>
            <a:r>
              <a:rPr lang="en-US" sz="1200">
                <a:solidFill>
                  <a:srgbClr val="8BAB42"/>
                </a:solidFill>
              </a:rPr>
              <a:t>"2034-01-01T12:00:00Z"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"issuer":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"did:eu:country-code:issuer-identifier"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"credentialSubject":</a:t>
            </a:r>
            <a:r>
              <a:rPr lang="en-US" sz="1200">
                <a:solidFill>
                  <a:schemeClr val="dk1"/>
                </a:solidFill>
              </a:rPr>
              <a:t> {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…</a:t>
            </a:r>
            <a:endParaRPr sz="1200">
              <a:solidFill>
                <a:srgbClr val="D89F39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},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r>
              <a:rPr lang="en-US" sz="1200">
                <a:solidFill>
                  <a:srgbClr val="D89F39"/>
                </a:solidFill>
              </a:rPr>
              <a:t>"proof":</a:t>
            </a:r>
            <a:r>
              <a:rPr lang="en-US" sz="1200">
                <a:solidFill>
                  <a:schemeClr val="dk1"/>
                </a:solidFill>
              </a:rPr>
              <a:t> {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…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          }], 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9F39"/>
                </a:solidFill>
              </a:rPr>
              <a:t>"proof":</a:t>
            </a:r>
            <a:r>
              <a:rPr lang="en-US" sz="1200">
                <a:solidFill>
                  <a:schemeClr val="dk1"/>
                </a:solidFill>
              </a:rPr>
              <a:t> {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"type":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"Ed25519Signature2020"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"created":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"2024-01-01T12:00:00Z"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"proofPurpose": </a:t>
            </a:r>
            <a:r>
              <a:rPr lang="en-US" sz="1200">
                <a:solidFill>
                  <a:srgbClr val="8BAB42"/>
                </a:solidFill>
              </a:rPr>
              <a:t>"assertionMethod"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"verificationMethod":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rgbClr val="8BAB42"/>
                </a:solidFill>
              </a:rPr>
              <a:t>"..-"</a:t>
            </a:r>
            <a:r>
              <a:rPr lang="en-US" sz="1200">
                <a:solidFill>
                  <a:schemeClr val="dk1"/>
                </a:solidFill>
              </a:rPr>
              <a:t>,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</a:t>
            </a:r>
            <a:r>
              <a:rPr lang="en-US" sz="1200">
                <a:solidFill>
                  <a:srgbClr val="D89F39"/>
                </a:solidFill>
              </a:rPr>
              <a:t>"jws": </a:t>
            </a:r>
            <a:r>
              <a:rPr lang="en-US" sz="1200">
                <a:solidFill>
                  <a:srgbClr val="8BAB42"/>
                </a:solidFill>
              </a:rPr>
              <a:t>"eyJhbGciOiJIUzI1NiIsInR5cCI6IkpXVCJ9..."</a:t>
            </a:r>
            <a:endParaRPr sz="1200">
              <a:solidFill>
                <a:srgbClr val="8BAB42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  </a:t>
            </a:r>
            <a:endParaRPr sz="1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93" name="Google Shape;193;g33309453d35_0_183"/>
          <p:cNvSpPr txBox="1">
            <a:spLocks noGrp="1"/>
          </p:cNvSpPr>
          <p:nvPr>
            <p:ph type="body" idx="1"/>
          </p:nvPr>
        </p:nvSpPr>
        <p:spPr>
          <a:xfrm>
            <a:off x="5407275" y="1355275"/>
            <a:ext cx="63033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 package of one or more Verifiable Credentials, created by the holder, to share specific information with a verifier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Can combine multiple credentials, which is useful when a verifier required proof of several attributes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proof ensures integrity of the data and confirms that it was actually generated by the holder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Enables the verifier to ensure a credential is provided by the actual holder, by checking the holder information in the credential with the presentations' proof</a:t>
            </a:r>
            <a:r>
              <a:rPr lang="en-US" sz="1200">
                <a:solidFill>
                  <a:srgbClr val="263238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309453d35_0_19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Verifiable Credentials - Formats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99" name="Google Shape;199;g33309453d35_0_190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Various types of Verifiable Credentials are specified at the moment: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jwt-vc</a:t>
            </a:r>
            <a:r>
              <a:rPr lang="en-US" sz="1800"/>
              <a:t>:  represents Verifiable Credentials as JSON Web Tokens. The format leverages established standards like JSON Web Signatures to ensure claims made in the credential can be validated be the verifier.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vc+sd-jwt</a:t>
            </a:r>
            <a:r>
              <a:rPr lang="en-US" sz="1800"/>
              <a:t>: extension to the JWT standard, that enables privacy preserving VCs by allowing the holders to disclose only specific claims, while maintaining integrity and authenticity of the entire JWT.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ldp-vc</a:t>
            </a:r>
            <a:r>
              <a:rPr lang="en-US" sz="1800"/>
              <a:t>: Linked Data Proof Credentials, use the LDP specifications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mdL</a:t>
            </a:r>
            <a:r>
              <a:rPr lang="en-US" sz="1800"/>
              <a:t>: specialized structure for representing mobile drivers licenses</a:t>
            </a:r>
            <a:r>
              <a:rPr lang="en-US" sz="1200">
                <a:solidFill>
                  <a:srgbClr val="263238"/>
                </a:solidFill>
              </a:rPr>
              <a:t> </a:t>
            </a:r>
            <a:endParaRPr sz="1800"/>
          </a:p>
        </p:txBody>
      </p:sp>
      <p:sp>
        <p:nvSpPr>
          <p:cNvPr id="200" name="Google Shape;200;g33309453d35_0_19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1e4f9f92b_0_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IAM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59" name="Google Shape;59;g321e4f9f92b_0_0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73218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Decentralized IAM in Data Spaces - Why?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800"/>
              <a:buAutoNum type="arabicPeriod"/>
            </a:pPr>
            <a:r>
              <a:rPr lang="en-US"/>
              <a:t>Introduction into Decentralized Identity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AutoNum type="alphaLcPeriod"/>
            </a:pPr>
            <a:r>
              <a:rPr lang="en-US"/>
              <a:t>Verifiable Credentials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AutoNum type="alphaLcPeriod"/>
            </a:pPr>
            <a:r>
              <a:rPr lang="en-US"/>
              <a:t>Decentralized Identifiers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-US"/>
              <a:t>Authentication and Authorization in a FIWARE Data Space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-US"/>
              <a:t>Policy Enforcement with ODRL</a:t>
            </a:r>
            <a:endParaRPr sz="1600"/>
          </a:p>
        </p:txBody>
      </p:sp>
      <p:sp>
        <p:nvSpPr>
          <p:cNvPr id="60" name="Google Shape;60;g321e4f9f92b_0_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61" name="Google Shape;61;g321e4f9f92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0008" y="4946778"/>
            <a:ext cx="1846948" cy="70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21e4f9f92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507" y="3702113"/>
            <a:ext cx="2314784" cy="92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21e4f9f92b_0_0" descr="Verifiable Credentials Data Model v1.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5950" y="3810791"/>
            <a:ext cx="1055254" cy="70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21e4f9f92b_0_0" descr="A picture containing text, case, accessor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675" y="1411100"/>
            <a:ext cx="2956974" cy="19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309453d35_0_19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Identifiers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06" name="Google Shape;206;g33309453d35_0_197"/>
          <p:cNvSpPr txBox="1">
            <a:spLocks noGrp="1"/>
          </p:cNvSpPr>
          <p:nvPr>
            <p:ph type="body" idx="1"/>
          </p:nvPr>
        </p:nvSpPr>
        <p:spPr>
          <a:xfrm>
            <a:off x="441150" y="2483100"/>
            <a:ext cx="112695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Specified by W3C -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Decentralized Identifiers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Defines the syntax of an identifier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Allows the controller of the identity to prove control without requiring permission from anyone else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Tamper-proof, due to digital signatures as part of the credential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DIDs are URIs associated with a document allowing trustable interaction. The document can contain: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cryptographic material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verification methods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services to prove control</a:t>
            </a:r>
            <a:endParaRPr sz="1800"/>
          </a:p>
        </p:txBody>
      </p:sp>
      <p:sp>
        <p:nvSpPr>
          <p:cNvPr id="207" name="Google Shape;207;g33309453d35_0_19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8" name="Google Shape;208;g33309453d35_0_197"/>
          <p:cNvSpPr txBox="1"/>
          <p:nvPr/>
        </p:nvSpPr>
        <p:spPr>
          <a:xfrm>
            <a:off x="401050" y="1356300"/>
            <a:ext cx="113094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595959"/>
                </a:solidFill>
              </a:rPr>
              <a:t>Decentralized Identifiers(DIDs) are a new type of identifier that enables verifiable, self-sovereign digital identities without relying on a central authority, allowing individual to control their own identities and associated data securely and independent.</a:t>
            </a:r>
            <a:endParaRPr sz="1800" i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309453d35_0_204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Identifiers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14" name="Google Shape;214;g33309453d35_0_204"/>
          <p:cNvSpPr txBox="1">
            <a:spLocks noGrp="1"/>
          </p:cNvSpPr>
          <p:nvPr>
            <p:ph type="body" idx="1"/>
          </p:nvPr>
        </p:nvSpPr>
        <p:spPr>
          <a:xfrm>
            <a:off x="441150" y="2342150"/>
            <a:ext cx="11269500" cy="4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dk1"/>
                </a:solidFill>
              </a:rPr>
              <a:t>did-prefix:</a:t>
            </a:r>
            <a:r>
              <a:rPr lang="en-US"/>
              <a:t> indicates that the given URI is a decentralized identifier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rgbClr val="38761D"/>
                </a:solidFill>
              </a:rPr>
              <a:t>method-name:</a:t>
            </a:r>
            <a:r>
              <a:rPr lang="en-US">
                <a:solidFill>
                  <a:srgbClr val="263238"/>
                </a:solidFill>
              </a:rPr>
              <a:t> </a:t>
            </a:r>
            <a:r>
              <a:rPr lang="en-US"/>
              <a:t>References a specific DID Method.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method specifies: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how the</a:t>
            </a:r>
            <a:r>
              <a:rPr lang="en-US" sz="1800">
                <a:solidFill>
                  <a:srgbClr val="263238"/>
                </a:solidFill>
              </a:rPr>
              <a:t> </a:t>
            </a:r>
            <a:r>
              <a:rPr lang="en-US" sz="1800">
                <a:solidFill>
                  <a:srgbClr val="CC0000"/>
                </a:solidFill>
              </a:rPr>
              <a:t>method-specific-id</a:t>
            </a:r>
            <a:r>
              <a:rPr lang="en-US" sz="1800">
                <a:solidFill>
                  <a:srgbClr val="263238"/>
                </a:solidFill>
              </a:rPr>
              <a:t> </a:t>
            </a:r>
            <a:r>
              <a:rPr lang="en-US" sz="1800"/>
              <a:t>is generated</a:t>
            </a:r>
            <a:r>
              <a:rPr lang="en-US" sz="1800">
                <a:solidFill>
                  <a:srgbClr val="263238"/>
                </a:solidFill>
              </a:rPr>
              <a:t> 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how the associated DID document is created</a:t>
            </a:r>
            <a:endParaRPr sz="18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how the DID can be resolved to the document</a:t>
            </a:r>
            <a:endParaRPr sz="18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how the DID document can be used to verify authenticity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rgbClr val="4A86E8"/>
                </a:solidFill>
              </a:rPr>
              <a:t>additional-components:</a:t>
            </a:r>
            <a:r>
              <a:rPr lang="en-US"/>
              <a:t> reference into the DID-document or an external resource, depending on the method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g33309453d35_0_204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16" name="Google Shape;216;g33309453d35_0_204"/>
          <p:cNvSpPr txBox="1"/>
          <p:nvPr/>
        </p:nvSpPr>
        <p:spPr>
          <a:xfrm>
            <a:off x="401050" y="1356300"/>
            <a:ext cx="11309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did:</a:t>
            </a:r>
            <a:r>
              <a:rPr lang="en-US" sz="2200">
                <a:solidFill>
                  <a:srgbClr val="38761D"/>
                </a:solidFill>
              </a:rPr>
              <a:t>&lt;method-name&gt;</a:t>
            </a:r>
            <a:r>
              <a:rPr lang="en-US" sz="2200">
                <a:solidFill>
                  <a:schemeClr val="dk1"/>
                </a:solidFill>
              </a:rPr>
              <a:t>:</a:t>
            </a:r>
            <a:r>
              <a:rPr lang="en-US" sz="2200">
                <a:solidFill>
                  <a:srgbClr val="CC0000"/>
                </a:solidFill>
              </a:rPr>
              <a:t>&lt;method-specific-id&gt;</a:t>
            </a:r>
            <a:r>
              <a:rPr lang="en-US" sz="2200">
                <a:solidFill>
                  <a:srgbClr val="4A86E8"/>
                </a:solidFill>
              </a:rPr>
              <a:t>&lt;additional-components&gt;</a:t>
            </a:r>
            <a:endParaRPr sz="22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309453d35_0_211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Identifiers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22" name="Google Shape;222;g33309453d35_0_211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FIWARE Data Space Connector supports 3 methods: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did:key</a:t>
            </a:r>
            <a:endParaRPr sz="1800">
              <a:solidFill>
                <a:srgbClr val="263238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did:web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did:elsi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63238"/>
                </a:solidFill>
              </a:rPr>
              <a:t>did:</a:t>
            </a:r>
            <a:r>
              <a:rPr lang="en-US" sz="2400">
                <a:solidFill>
                  <a:srgbClr val="38761D"/>
                </a:solidFill>
              </a:rPr>
              <a:t>key</a:t>
            </a:r>
            <a:r>
              <a:rPr lang="en-US" sz="2400">
                <a:solidFill>
                  <a:srgbClr val="263238"/>
                </a:solidFill>
              </a:rPr>
              <a:t>:</a:t>
            </a:r>
            <a:r>
              <a:rPr lang="en-US" sz="2400">
                <a:solidFill>
                  <a:srgbClr val="CC0000"/>
                </a:solidFill>
              </a:rPr>
              <a:t>zDnaeTTC781gfJKRjjShQV5sjNxXvgETXSctwfuMXZFmbeSE2</a:t>
            </a:r>
            <a:endParaRPr sz="240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63238"/>
                </a:solidFill>
              </a:rPr>
              <a:t>did:</a:t>
            </a:r>
            <a:r>
              <a:rPr lang="en-US" sz="2400">
                <a:solidFill>
                  <a:srgbClr val="38761D"/>
                </a:solidFill>
              </a:rPr>
              <a:t>web</a:t>
            </a:r>
            <a:r>
              <a:rPr lang="en-US" sz="2400">
                <a:solidFill>
                  <a:srgbClr val="263238"/>
                </a:solidFill>
              </a:rPr>
              <a:t>:</a:t>
            </a:r>
            <a:r>
              <a:rPr lang="en-US" sz="2400">
                <a:solidFill>
                  <a:srgbClr val="CC0000"/>
                </a:solidFill>
              </a:rPr>
              <a:t>one.batterypass.fiware.dev</a:t>
            </a:r>
            <a:r>
              <a:rPr lang="en-US" sz="2400">
                <a:solidFill>
                  <a:srgbClr val="263238"/>
                </a:solidFill>
              </a:rPr>
              <a:t>:</a:t>
            </a:r>
            <a:r>
              <a:rPr lang="en-US" sz="2400">
                <a:solidFill>
                  <a:srgbClr val="4A86E8"/>
                </a:solidFill>
              </a:rPr>
              <a:t>did</a:t>
            </a:r>
            <a:endParaRPr sz="2400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did:</a:t>
            </a:r>
            <a:r>
              <a:rPr lang="en-US" sz="2400">
                <a:solidFill>
                  <a:srgbClr val="38761D"/>
                </a:solidFill>
              </a:rPr>
              <a:t>elsi</a:t>
            </a:r>
            <a:r>
              <a:rPr lang="en-US" sz="2400">
                <a:solidFill>
                  <a:schemeClr val="dk1"/>
                </a:solidFill>
              </a:rPr>
              <a:t>:</a:t>
            </a:r>
            <a:r>
              <a:rPr lang="en-US" sz="2400">
                <a:solidFill>
                  <a:srgbClr val="CC0000"/>
                </a:solidFill>
              </a:rPr>
              <a:t>VATDE-309937516</a:t>
            </a:r>
            <a:endParaRPr sz="2500"/>
          </a:p>
        </p:txBody>
      </p:sp>
      <p:sp>
        <p:nvSpPr>
          <p:cNvPr id="223" name="Google Shape;223;g33309453d35_0_211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309453d35_0_21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did:key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29" name="Google Shape;229;g33309453d35_0_218"/>
          <p:cNvSpPr txBox="1">
            <a:spLocks noGrp="1"/>
          </p:cNvSpPr>
          <p:nvPr>
            <p:ph type="body" idx="1"/>
          </p:nvPr>
        </p:nvSpPr>
        <p:spPr>
          <a:xfrm>
            <a:off x="441150" y="2082900"/>
            <a:ext cx="11269500" cy="4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 method that uses a public key as its identifier, directly incorporating cryptographic keys into the did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fully self-contained, without any additional services required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direct-key mapping allows straightforward verification of ownership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easy to create: can be generated with standard key-creation mechanisms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the FIWARE DSC ideally used for identification of individuals or services(e.g. holders)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Decoding: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id is the base58-btc encoded key, prefixed with the multicodec identifier of the key-type.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“zDn” as prefix of the ID indicates that it is a P-256 key.</a:t>
            </a:r>
            <a:endParaRPr sz="1800"/>
          </a:p>
        </p:txBody>
      </p:sp>
      <p:sp>
        <p:nvSpPr>
          <p:cNvPr id="230" name="Google Shape;230;g33309453d35_0_21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31" name="Google Shape;231;g33309453d35_0_218"/>
          <p:cNvSpPr txBox="1"/>
          <p:nvPr/>
        </p:nvSpPr>
        <p:spPr>
          <a:xfrm>
            <a:off x="401050" y="1356300"/>
            <a:ext cx="11309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63238"/>
                </a:solidFill>
              </a:rPr>
              <a:t>did:</a:t>
            </a:r>
            <a:r>
              <a:rPr lang="en-US" sz="2200">
                <a:solidFill>
                  <a:srgbClr val="38761D"/>
                </a:solidFill>
              </a:rPr>
              <a:t>key</a:t>
            </a:r>
            <a:r>
              <a:rPr lang="en-US" sz="2200">
                <a:solidFill>
                  <a:srgbClr val="263238"/>
                </a:solidFill>
              </a:rPr>
              <a:t>:</a:t>
            </a:r>
            <a:r>
              <a:rPr lang="en-US" sz="2200">
                <a:solidFill>
                  <a:srgbClr val="CC0000"/>
                </a:solidFill>
              </a:rPr>
              <a:t>zDnaeTTC781gfJKRjjShQV5sjNxXvgETXSctwfuMXZFmbeSE2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309453d35_0_22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did:web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37" name="Google Shape;237;g33309453d35_0_225"/>
          <p:cNvSpPr txBox="1">
            <a:spLocks noGrp="1"/>
          </p:cNvSpPr>
          <p:nvPr>
            <p:ph type="body" idx="1"/>
          </p:nvPr>
        </p:nvSpPr>
        <p:spPr>
          <a:xfrm>
            <a:off x="441150" y="2082900"/>
            <a:ext cx="11269500" cy="4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 method designed to be used in web-environments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provides a way to create identifiers that are resolvable via standard web protocols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did-document is available at a well-known path, that can be created from the identifier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the FIWARE DSC, it could be used for participating organizations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Decoding: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Following the method-definition, the id can be resolved to the document address: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https://one.batterypass.fiware.dev/did/did.json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 is enforced by the method and </a:t>
            </a:r>
            <a:r>
              <a:rPr lang="en-US">
                <a:solidFill>
                  <a:srgbClr val="4A86E8"/>
                </a:solidFill>
              </a:rPr>
              <a:t>did</a:t>
            </a:r>
            <a:r>
              <a:rPr lang="en-US"/>
              <a:t> as additional component provides information that the document is located under the sub-path /did.</a:t>
            </a:r>
            <a:endParaRPr sz="1800"/>
          </a:p>
        </p:txBody>
      </p:sp>
      <p:sp>
        <p:nvSpPr>
          <p:cNvPr id="238" name="Google Shape;238;g33309453d35_0_22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39" name="Google Shape;239;g33309453d35_0_225"/>
          <p:cNvSpPr txBox="1"/>
          <p:nvPr/>
        </p:nvSpPr>
        <p:spPr>
          <a:xfrm>
            <a:off x="401050" y="1356300"/>
            <a:ext cx="11309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63238"/>
                </a:solidFill>
              </a:rPr>
              <a:t>did:</a:t>
            </a:r>
            <a:r>
              <a:rPr lang="en-US" sz="2200">
                <a:solidFill>
                  <a:srgbClr val="38761D"/>
                </a:solidFill>
              </a:rPr>
              <a:t>web</a:t>
            </a:r>
            <a:r>
              <a:rPr lang="en-US" sz="2200">
                <a:solidFill>
                  <a:srgbClr val="263238"/>
                </a:solidFill>
              </a:rPr>
              <a:t>:</a:t>
            </a:r>
            <a:r>
              <a:rPr lang="en-US" sz="2200">
                <a:solidFill>
                  <a:srgbClr val="CC0000"/>
                </a:solidFill>
              </a:rPr>
              <a:t>one.batterypass.fiware.dev</a:t>
            </a:r>
            <a:r>
              <a:rPr lang="en-US" sz="2200">
                <a:solidFill>
                  <a:srgbClr val="263238"/>
                </a:solidFill>
              </a:rPr>
              <a:t>:</a:t>
            </a:r>
            <a:r>
              <a:rPr lang="en-US" sz="2200">
                <a:solidFill>
                  <a:srgbClr val="4A86E8"/>
                </a:solidFill>
              </a:rPr>
              <a:t>did</a:t>
            </a:r>
            <a:endParaRPr sz="2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309453d35_0_23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did:elsi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45" name="Google Shape;245;g33309453d35_0_232"/>
          <p:cNvSpPr txBox="1">
            <a:spLocks noGrp="1"/>
          </p:cNvSpPr>
          <p:nvPr>
            <p:ph type="body" idx="1"/>
          </p:nvPr>
        </p:nvSpPr>
        <p:spPr>
          <a:xfrm>
            <a:off x="441150" y="2082900"/>
            <a:ext cx="11269500" cy="4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 method for legal persons, bridging the world of eIDAS regulation with Verifiable Credentials</a:t>
            </a:r>
            <a:endParaRPr/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identifiers are derived from eIDAS certificates, issued to ETSI compliant legal persons. Examples would be:</a:t>
            </a:r>
            <a:endParaRPr/>
          </a:p>
          <a:p>
            <a:pPr marL="91440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VAT - based on the national tax identifier</a:t>
            </a:r>
            <a:endParaRPr sz="1800"/>
          </a:p>
          <a:p>
            <a:pPr marL="91440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NTR - based on national trade register</a:t>
            </a:r>
            <a:endParaRPr sz="1800"/>
          </a:p>
          <a:p>
            <a:pPr marL="91440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PDS - based on national authorization number of payment service providers</a:t>
            </a:r>
            <a:endParaRPr sz="2200"/>
          </a:p>
          <a:p>
            <a:pPr marL="91440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/>
              <a:t>LEI - based on the global Legal Entity Identifier</a:t>
            </a:r>
            <a:endParaRPr sz="1800"/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can be used to verify credentials following the JAdES specification, based on JWS</a:t>
            </a:r>
            <a:endParaRPr/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 compliance with the JAdES specification, certificate material is included in the JOSE Header and can be used for verification</a:t>
            </a:r>
            <a:endParaRPr/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already used in the</a:t>
            </a:r>
            <a:r>
              <a:rPr lang="en-US">
                <a:solidFill>
                  <a:srgbClr val="263238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DOME-Marketplace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246" name="Google Shape;246;g33309453d35_0_23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47" name="Google Shape;247;g33309453d35_0_232"/>
          <p:cNvSpPr txBox="1"/>
          <p:nvPr/>
        </p:nvSpPr>
        <p:spPr>
          <a:xfrm>
            <a:off x="401050" y="1356300"/>
            <a:ext cx="11309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did:</a:t>
            </a:r>
            <a:r>
              <a:rPr lang="en-US" sz="2200">
                <a:solidFill>
                  <a:srgbClr val="38761D"/>
                </a:solidFill>
              </a:rPr>
              <a:t>elsi</a:t>
            </a:r>
            <a:r>
              <a:rPr lang="en-US" sz="2200">
                <a:solidFill>
                  <a:schemeClr val="dk1"/>
                </a:solidFill>
              </a:rPr>
              <a:t>:</a:t>
            </a:r>
            <a:r>
              <a:rPr lang="en-US" sz="2200">
                <a:solidFill>
                  <a:srgbClr val="CC0000"/>
                </a:solidFill>
              </a:rPr>
              <a:t>VATDE-309937516</a:t>
            </a:r>
            <a:endParaRPr sz="2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309453d35_0_23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IAM in the FIWARE DSC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253" name="Google Shape;253;g33309453d35_0_239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Participants are registered in one/multiple Global Trusted Lists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each participant can access the trusted list and check for registered participants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additional Trusted Lists can be used, in order to incorporate public trust providers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integration of GAIA-X Trust Framework could be achieved through this(more in the dedicated session)</a:t>
            </a:r>
            <a:endParaRPr/>
          </a:p>
        </p:txBody>
      </p:sp>
      <p:sp>
        <p:nvSpPr>
          <p:cNvPr id="254" name="Google Shape;254;g33309453d35_0_23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55" name="Google Shape;255;g33309453d35_0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500" y="1631592"/>
            <a:ext cx="5616001" cy="438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309453d35_0_24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61" name="Google Shape;261;g33309453d35_0_247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Issuance: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Consumer Organization issues Verifiable Credential to its User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Follows the</a:t>
            </a:r>
            <a:r>
              <a:rPr lang="en-US" sz="1800">
                <a:solidFill>
                  <a:srgbClr val="263238"/>
                </a:solidFill>
              </a:rPr>
              <a:t> </a:t>
            </a:r>
            <a:r>
              <a:rPr lang="en-US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OID4VCI Standard</a:t>
            </a:r>
            <a:endParaRPr sz="1800">
              <a:solidFill>
                <a:srgbClr val="0000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Keycloak</a:t>
            </a:r>
            <a:r>
              <a:rPr lang="en-US" sz="1800">
                <a:solidFill>
                  <a:srgbClr val="263238"/>
                </a:solidFill>
              </a:rPr>
              <a:t> </a:t>
            </a:r>
            <a:r>
              <a:rPr lang="en-US" sz="1800"/>
              <a:t>is used as the default issuer in a FIWARE Data Space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Credential will be stored in a </a:t>
            </a:r>
            <a:r>
              <a:rPr lang="en-US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OID4VC</a:t>
            </a:r>
            <a:r>
              <a:rPr lang="en-US" sz="1800"/>
              <a:t> compliant wallet</a:t>
            </a: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user can now start its interaction with other participants, using the Credential to authenticate at them. </a:t>
            </a:r>
            <a:endParaRPr/>
          </a:p>
        </p:txBody>
      </p:sp>
      <p:sp>
        <p:nvSpPr>
          <p:cNvPr id="262" name="Google Shape;262;g33309453d35_0_24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63" name="Google Shape;263;g33309453d35_0_2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0350" y="1628605"/>
            <a:ext cx="6750226" cy="438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309453d35_0_25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69" name="Google Shape;269;g33309453d35_0_255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Users tries to access a protected resource and gets redirected to the Auth-Portal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Portal(as part of the Verifier) provides a QR with connection information for the Wallet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Wallet connects the Verifier with the provided information(f.e. service and scope) to start the OID4VP flow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VCVerifier</a:t>
            </a:r>
            <a:r>
              <a:rPr lang="en-US" sz="1600">
                <a:solidFill>
                  <a:srgbClr val="263238"/>
                </a:solidFill>
              </a:rPr>
              <a:t> </a:t>
            </a:r>
            <a:r>
              <a:rPr lang="en-US" sz="1600"/>
              <a:t>requests the credentials configuration from the</a:t>
            </a:r>
            <a:r>
              <a:rPr lang="en-US" sz="1600">
                <a:solidFill>
                  <a:srgbClr val="263238"/>
                </a:solidFill>
              </a:rPr>
              <a:t> </a:t>
            </a:r>
            <a:r>
              <a:rPr lang="en-US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Credential Config Service</a:t>
            </a:r>
            <a:r>
              <a:rPr lang="en-US" sz="1600">
                <a:solidFill>
                  <a:srgbClr val="0000FF"/>
                </a:solidFill>
              </a:rPr>
              <a:t>    </a:t>
            </a:r>
            <a:endParaRPr sz="1600">
              <a:solidFill>
                <a:srgbClr val="0000FF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allow to define which credentials to be requested for a given service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defines which trusted lists to be used per credentials type/service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3309453d35_0_25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71" name="Google Shape;271;g33309453d35_0_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350" y="1628625"/>
            <a:ext cx="6750226" cy="434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3309453d35_0_2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001" y="2985767"/>
            <a:ext cx="967759" cy="113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309453d35_0_27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 - Credentials Config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78" name="Google Shape;278;g33309453d35_0_27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79" name="Google Shape;279;g33309453d35_0_272"/>
          <p:cNvSpPr txBox="1"/>
          <p:nvPr/>
        </p:nvSpPr>
        <p:spPr>
          <a:xfrm>
            <a:off x="401050" y="1356300"/>
            <a:ext cx="11309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</a:rPr>
              <a:t>The required Credentials for a given Service and Scope can be fine-grained configured through the </a:t>
            </a:r>
            <a:r>
              <a:rPr lang="en-US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Credentials Config Service</a:t>
            </a:r>
            <a:r>
              <a:rPr lang="en-US" sz="1600">
                <a:solidFill>
                  <a:srgbClr val="595959"/>
                </a:solidFill>
              </a:rPr>
              <a:t>. It provides a REST-API to specify:</a:t>
            </a:r>
            <a:endParaRPr sz="1600">
              <a:solidFill>
                <a:srgbClr val="595959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the required credentials</a:t>
            </a:r>
            <a:endParaRPr sz="1600">
              <a:solidFill>
                <a:srgbClr val="595959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the Trusted Lists to be used</a:t>
            </a:r>
            <a:endParaRPr sz="1600">
              <a:solidFill>
                <a:srgbClr val="595959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the supported Scopes and their configuration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</a:rPr>
              <a:t>Example: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280" name="Google Shape;280;g33309453d35_0_272"/>
          <p:cNvSpPr txBox="1"/>
          <p:nvPr/>
        </p:nvSpPr>
        <p:spPr>
          <a:xfrm>
            <a:off x="2650750" y="3167075"/>
            <a:ext cx="6810000" cy="332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"id":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"target-service"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"defaultOidcScope":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"read"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"oidScopes":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"read": 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"UserIdentityCredential"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"trustedParticipantsList":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"https://my-dataspace.org"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"trustedIssuersList":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"https://my.default.svc.local"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}],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"write": 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"EmployeeCredential"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"trustedParticipantsList":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"https://my-dataspace.org"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"trustedIssuersList":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"https://my.default.svc.local"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}],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3238"/>
                </a:solidFill>
              </a:rPr>
              <a:t> 	</a:t>
            </a:r>
            <a:endParaRPr sz="1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309453d35_0_4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Why? 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70" name="Google Shape;70;g33309453d35_0_48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/>
              <a:t>Data Spaces consists of different participants in various roles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/>
              <a:t>he participating organizations have technical and human actors, connecting each other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/>
              <a:t>o connection beside the Data Spaces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/>
              <a:t>o knowledge about each others actors(human or technical)</a:t>
            </a:r>
            <a:endParaRPr sz="2400"/>
          </a:p>
        </p:txBody>
      </p:sp>
      <p:sp>
        <p:nvSpPr>
          <p:cNvPr id="71" name="Google Shape;71;g33309453d35_0_4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2" name="Google Shape;72;g33309453d35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500" y="1635625"/>
            <a:ext cx="5616075" cy="437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309453d35_0_28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86" name="Google Shape;286;g33309453d35_0_282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5"/>
            </a:pPr>
            <a:r>
              <a:rPr lang="en-US" sz="1600"/>
              <a:t>Verifier requests the credentials at the  Wallet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5"/>
            </a:pPr>
            <a:r>
              <a:rPr lang="en-US" sz="1600"/>
              <a:t>Wallet creates the Verifiable Presentation and presents it to the Verifier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contains the requested Credentials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Signed with the Users Key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5"/>
            </a:pPr>
            <a:r>
              <a:rPr lang="en-US" sz="1600"/>
              <a:t>Verifier verifies the Signature of the Presentation and its contained credentials, checks at the Credentials Config Service if all Credentials are included and the Trusted Lists to be used.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3309453d35_0_28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288" name="Google Shape;288;g33309453d35_0_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309453d35_0_291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294" name="Google Shape;294;g33309453d35_0_291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8"/>
            </a:pPr>
            <a:r>
              <a:rPr lang="en-US" sz="1600"/>
              <a:t>Checks that the Credential was issued by a valid Data Space Participant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this is an optional step, that can be configured at the Credentials Config Service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8"/>
            </a:pPr>
            <a:r>
              <a:rPr lang="en-US" sz="1600"/>
              <a:t>Check the Credential at all configured internal or external Trusted Lists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the local</a:t>
            </a:r>
            <a:r>
              <a:rPr lang="en-US">
                <a:solidFill>
                  <a:srgbClr val="263238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Trusted Issuers List</a:t>
            </a:r>
            <a:r>
              <a:rPr lang="en-US">
                <a:solidFill>
                  <a:srgbClr val="263238"/>
                </a:solidFill>
              </a:rPr>
              <a:t> </a:t>
            </a:r>
            <a:r>
              <a:rPr lang="en-US"/>
              <a:t>gives fine-grained control about the Claims to be trusted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3309453d35_0_291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296" name="Google Shape;296;g33309453d35_0_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309453d35_0_29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 - Trusted Issuers List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02" name="Google Shape;302;g33309453d35_0_29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3" name="Google Shape;303;g33309453d35_0_298"/>
          <p:cNvSpPr txBox="1"/>
          <p:nvPr/>
        </p:nvSpPr>
        <p:spPr>
          <a:xfrm>
            <a:off x="401050" y="1356300"/>
            <a:ext cx="11309400" cy="2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implements the</a:t>
            </a:r>
            <a:r>
              <a:rPr lang="en-US" sz="1600">
                <a:solidFill>
                  <a:srgbClr val="263238"/>
                </a:solidFill>
              </a:rPr>
              <a:t> </a:t>
            </a:r>
            <a:r>
              <a:rPr lang="en-US" sz="16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EBSI Trusted Issuers Registry API</a:t>
            </a:r>
            <a:r>
              <a:rPr lang="en-US" sz="1600">
                <a:solidFill>
                  <a:srgbClr val="263238"/>
                </a:solidFill>
              </a:rPr>
              <a:t> - </a:t>
            </a:r>
            <a:r>
              <a:rPr lang="en-US" sz="16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FIWARE  Trusted Issuers List</a:t>
            </a:r>
            <a:endParaRPr sz="1600">
              <a:solidFill>
                <a:srgbClr val="595959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in the ParticipantsList, only inclusion is checked</a:t>
            </a:r>
            <a:endParaRPr sz="1600">
              <a:solidFill>
                <a:srgbClr val="595959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2861"/>
              </a:buClr>
              <a:buSzPts val="1600"/>
              <a:buFont typeface="Noto Sans Symbols"/>
              <a:buChar char="■"/>
            </a:pPr>
            <a:r>
              <a:rPr lang="en-US" sz="1600">
                <a:solidFill>
                  <a:srgbClr val="595959"/>
                </a:solidFill>
              </a:rPr>
              <a:t>IssuersList allows fine-grained control about trusted Credentials and Claims per Issuer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■"/>
            </a:pPr>
            <a:r>
              <a:rPr lang="en-US" sz="1600">
                <a:solidFill>
                  <a:srgbClr val="595959"/>
                </a:solidFill>
              </a:rPr>
              <a:t>TimeRange that the configuration is valid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■"/>
            </a:pPr>
            <a:r>
              <a:rPr lang="en-US" sz="1600">
                <a:solidFill>
                  <a:srgbClr val="595959"/>
                </a:solidFill>
              </a:rPr>
              <a:t>Types of Credentials the Issuer is trusted for</a:t>
            </a:r>
            <a:endParaRPr sz="1600">
              <a:solidFill>
                <a:srgbClr val="595959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■"/>
            </a:pPr>
            <a:r>
              <a:rPr lang="en-US" sz="1600">
                <a:solidFill>
                  <a:srgbClr val="595959"/>
                </a:solidFill>
              </a:rPr>
              <a:t>Claims and Values the Issuer is allowed to issue</a:t>
            </a:r>
            <a:endParaRPr sz="1600">
              <a:solidFill>
                <a:srgbClr val="595959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</a:rPr>
              <a:t>Example: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304" name="Google Shape;304;g33309453d35_0_298"/>
          <p:cNvSpPr txBox="1"/>
          <p:nvPr/>
        </p:nvSpPr>
        <p:spPr>
          <a:xfrm>
            <a:off x="2650750" y="3429000"/>
            <a:ext cx="6810000" cy="302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"did":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"did:web:my-consumer.org"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"credentials":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[{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"validFor":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"from":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"2024-12-21:T17:00:00Z"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"to":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"2025-12-21:T17:00:00Z"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"credentialsType":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"ConsumerCredential"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"claims":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"name":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"roles",</a:t>
            </a:r>
            <a:endParaRPr sz="1200">
              <a:solidFill>
                <a:srgbClr val="8BAB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"allowedValues":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"reader"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}]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}]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9453d35_0_30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Authentication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10" name="Google Shape;310;g33309453d35_0_305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0"/>
            </a:pPr>
            <a:r>
              <a:rPr lang="en-US" sz="1600"/>
              <a:t>If verification is successful, a JWT Token, containing the credentials information is provided to the frontend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the JWT is signed with a Key generated by the Verifier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Public Key is provided through a .well-known JWKS endpoint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downstream components only have to verify the JWT, instead of the full Verifiable Credential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easier integration with “old” OIDC-based services</a:t>
            </a:r>
            <a:endParaRPr sz="21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0"/>
            </a:pPr>
            <a:r>
              <a:rPr lang="en-US" sz="1600"/>
              <a:t>JWT is provided to initiating application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3309453d35_0_30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12" name="Google Shape;312;g33309453d35_0_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309453d35_0_31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Authorization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18" name="Google Shape;318;g33309453d35_0_312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2"/>
            </a:pPr>
            <a:r>
              <a:rPr lang="en-US" sz="1600"/>
              <a:t>Application uses JWT to access the Provider Services through its Policy Enforcement Point(PEP)</a:t>
            </a:r>
            <a:endParaRPr sz="21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APISIX</a:t>
            </a:r>
            <a:r>
              <a:rPr lang="en-US"/>
              <a:t> is used as PEP</a:t>
            </a:r>
            <a:endParaRPr sz="21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provides additional ApiGateway features</a:t>
            </a:r>
            <a:endParaRPr sz="21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verifies the JWT at the Verifier and delegates the decisions to the Policy Decision Point(PDP)</a:t>
            </a:r>
            <a:endParaRPr sz="21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2"/>
            </a:pPr>
            <a:r>
              <a:rPr lang="en-US" sz="1600"/>
              <a:t>PEP requests decision at the PDP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Policy Agent</a:t>
            </a:r>
            <a:r>
              <a:rPr lang="en-US">
                <a:solidFill>
                  <a:srgbClr val="263238"/>
                </a:solidFill>
              </a:rPr>
              <a:t> </a:t>
            </a:r>
            <a:r>
              <a:rPr lang="en-US"/>
              <a:t>is used for policy evaluation</a:t>
            </a:r>
            <a:endParaRPr sz="21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PEP provides request, request meta-data, authorization information and the request body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3309453d35_0_31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20" name="Google Shape;320;g33309453d35_0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309453d35_0_31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Authorization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26" name="Google Shape;326;g33309453d35_0_319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4"/>
            </a:pPr>
            <a:r>
              <a:rPr lang="en-US" sz="1600"/>
              <a:t>PDP evaluates the configured policies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-US"/>
              <a:t>retrieves required information from the Policy Information Point(f.e. current time)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-US"/>
              <a:t>retrieves actual policies to be evaluated(happens asynchronous, sequential integrated for better understanding)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600"/>
              <a:t>Open Policy Agent is used due to its speed, stability and established community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600"/>
              <a:t>already well integrated with APISIX(and various other ApiGateways)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3309453d35_0_31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28" name="Google Shape;328;g33309453d35_0_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309453d35_0_326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Authorization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34" name="Google Shape;334;g33309453d35_0_326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45192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5"/>
            </a:pPr>
            <a:r>
              <a:rPr lang="en-US" sz="1600"/>
              <a:t>PDP returns decision to the PEP</a:t>
            </a:r>
            <a:endParaRPr sz="21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5"/>
            </a:pPr>
            <a:r>
              <a:rPr lang="en-US" sz="1600"/>
              <a:t>PEP forwards the request to the target service</a:t>
            </a:r>
            <a:endParaRPr sz="21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15"/>
            </a:pPr>
            <a:r>
              <a:rPr lang="en-US" sz="1600"/>
              <a:t>Response is provided to the requesting application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3309453d35_0_32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336" name="Google Shape;336;g33309453d35_0_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75" y="1628625"/>
            <a:ext cx="6750424" cy="43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309453d35_0_333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Authorization</a:t>
            </a:r>
            <a:endParaRPr>
              <a:solidFill>
                <a:srgbClr val="002E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002E67"/>
              </a:solidFill>
            </a:endParaRPr>
          </a:p>
        </p:txBody>
      </p:sp>
      <p:sp>
        <p:nvSpPr>
          <p:cNvPr id="342" name="Google Shape;342;g33309453d35_0_333"/>
          <p:cNvSpPr txBox="1">
            <a:spLocks noGrp="1"/>
          </p:cNvSpPr>
          <p:nvPr>
            <p:ph type="body" idx="1"/>
          </p:nvPr>
        </p:nvSpPr>
        <p:spPr>
          <a:xfrm>
            <a:off x="441150" y="1357300"/>
            <a:ext cx="56547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/>
              <a:t>handled by: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/>
              <a:t>Policy Enforcement Point - </a:t>
            </a:r>
            <a:r>
              <a:rPr lang="en-US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APISIX</a:t>
            </a:r>
            <a:endParaRPr sz="2200">
              <a:solidFill>
                <a:srgbClr val="0000FF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/>
              <a:t>Policy Decision Point -</a:t>
            </a:r>
            <a:r>
              <a:rPr lang="en-US" sz="1800">
                <a:solidFill>
                  <a:srgbClr val="263238"/>
                </a:solidFill>
              </a:rPr>
              <a:t> </a:t>
            </a:r>
            <a:r>
              <a:rPr lang="en-US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Policy Agent</a:t>
            </a:r>
            <a:endParaRPr sz="2200">
              <a:solidFill>
                <a:srgbClr val="0000FF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/>
              <a:t>Policy Administration Point - </a:t>
            </a:r>
            <a:r>
              <a:rPr lang="en-US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ODRL-PAP</a:t>
            </a:r>
            <a:endParaRPr sz="2200">
              <a:solidFill>
                <a:srgbClr val="0000FF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/>
              <a:t>Policy Information Point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/>
              <a:t>Policies defined in ODRL, translated and enforced as Rego by OPA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3309453d35_0_333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344" name="Google Shape;344;g33309453d35_0_3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425" y="1688660"/>
            <a:ext cx="5616075" cy="34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309453d35_0_34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ODRL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50" name="Google Shape;350;g33309453d35_0_348"/>
          <p:cNvSpPr txBox="1">
            <a:spLocks noGrp="1"/>
          </p:cNvSpPr>
          <p:nvPr>
            <p:ph type="body" idx="1"/>
          </p:nvPr>
        </p:nvSpPr>
        <p:spPr>
          <a:xfrm>
            <a:off x="441150" y="2483100"/>
            <a:ext cx="112695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Specified by W3C -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</a:t>
            </a:r>
            <a:endParaRPr sz="2400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allows to define policies on digital content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Permissions can be used to express access-rights to resources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possibility to couple them with resources -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 ODRL Profile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51" name="Google Shape;351;g33309453d35_0_34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52" name="Google Shape;352;g33309453d35_0_348"/>
          <p:cNvSpPr txBox="1"/>
          <p:nvPr/>
        </p:nvSpPr>
        <p:spPr>
          <a:xfrm>
            <a:off x="401050" y="1356300"/>
            <a:ext cx="113094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Open Digital Rights Language(ODRL) is a standardized policy expression language used to represent permissions, prohibitions and obligations associated with digital content, enabling clear and enforceable rights management.</a:t>
            </a:r>
            <a:endParaRPr sz="1800" i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309453d35_0_35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ODRL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58" name="Google Shape;358;g33309453d35_0_355"/>
          <p:cNvSpPr txBox="1">
            <a:spLocks noGrp="1"/>
          </p:cNvSpPr>
          <p:nvPr>
            <p:ph type="body" idx="1"/>
          </p:nvPr>
        </p:nvSpPr>
        <p:spPr>
          <a:xfrm>
            <a:off x="441150" y="1355100"/>
            <a:ext cx="56547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@context provides the JSON-LD context for interpreting the policy structure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@id is the unique identifier of the policy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@type of the ODRL document, we only support odrl:Policy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odrl:permission defines the actual rule: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“did:web:my-data-provider.org allows did:web:my-data-consumer.org to read the resource urn:ngsi-ld:entity:1"</a:t>
            </a:r>
            <a:endParaRPr/>
          </a:p>
        </p:txBody>
      </p:sp>
      <p:sp>
        <p:nvSpPr>
          <p:cNvPr id="359" name="Google Shape;359;g33309453d35_0_35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60" name="Google Shape;360;g33309453d35_0_355"/>
          <p:cNvSpPr txBox="1"/>
          <p:nvPr/>
        </p:nvSpPr>
        <p:spPr>
          <a:xfrm>
            <a:off x="6094425" y="1355275"/>
            <a:ext cx="5616000" cy="5042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"@context":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"http://www.w3.org/ns/odrl/2/"</a:t>
            </a:r>
            <a:endParaRPr sz="1200">
              <a:solidFill>
                <a:srgbClr val="8BAB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"urn:uuid:6ee8b922-d09a-4621-8ba1-46b6e811f682"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"odrl:Policy"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"odrl:permission":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"odrl:assigner":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"did:web:my-data-provider.org"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},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"odrl:target":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"urn:ngsi-ld:entity:1"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"odrl:assignee": 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"did:web:my-data-consumer.org"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},</a:t>
            </a:r>
            <a:endParaRPr sz="1200">
              <a:solidFill>
                <a:srgbClr val="8BAB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"odrl:action":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"odrl:read"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	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3238"/>
                </a:solidFill>
              </a:rPr>
              <a:t> 	</a:t>
            </a:r>
            <a:endParaRPr sz="1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309453d35_0_5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Why? 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78" name="Google Shape;78;g33309453d35_0_59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How to identify actors?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/>
              <a:t>ow to authorize their actions?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/>
              <a:t>ow to connect them with their organizations?</a:t>
            </a:r>
            <a:endParaRPr sz="2400"/>
          </a:p>
        </p:txBody>
      </p:sp>
      <p:sp>
        <p:nvSpPr>
          <p:cNvPr id="79" name="Google Shape;79;g33309453d35_0_5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0" name="Google Shape;80;g33309453d35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25" y="1635602"/>
            <a:ext cx="5616075" cy="437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309453d35_0_36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ODRL to Rego translation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66" name="Google Shape;366;g33309453d35_0_365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5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ODRL-PAP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/>
              <a:t>provides CRUD-Api for ODRL-Policies</a:t>
            </a:r>
            <a:endParaRPr sz="3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translates and stores policies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policies are provided to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/>
              <a:t>via the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Bundles-API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translation to Rego is configured through: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▪"/>
            </a:pPr>
            <a:r>
              <a:rPr lang="en-US" sz="18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mapping.json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/>
              <a:t>connects policy entries with pre-defined Rego-Scripts</a:t>
            </a:r>
            <a:endParaRPr sz="18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▪"/>
            </a:pPr>
            <a:r>
              <a:rPr lang="en-US" sz="18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rego-folder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/>
              <a:t>contains all scripts provided for translation</a:t>
            </a:r>
            <a:endParaRPr sz="18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▪"/>
            </a:pPr>
            <a:r>
              <a:rPr lang="en-US" sz="1800"/>
              <a:t>can be extended and changed on deployment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89F39"/>
                </a:solidFill>
              </a:rPr>
              <a:t>"odrl:action": </a:t>
            </a:r>
            <a:r>
              <a:rPr lang="en-US">
                <a:solidFill>
                  <a:schemeClr val="dk1"/>
                </a:solidFill>
              </a:rPr>
              <a:t>{ </a:t>
            </a:r>
            <a:r>
              <a:rPr lang="en-US">
                <a:solidFill>
                  <a:srgbClr val="D89F39"/>
                </a:solidFill>
              </a:rPr>
              <a:t>"@id": </a:t>
            </a:r>
            <a:r>
              <a:rPr lang="en-US">
                <a:solidFill>
                  <a:srgbClr val="8BAB42"/>
                </a:solidFill>
              </a:rPr>
              <a:t>"odrl:read"</a:t>
            </a:r>
            <a:r>
              <a:rPr lang="en-US">
                <a:solidFill>
                  <a:schemeClr val="dk1"/>
                </a:solidFill>
              </a:rPr>
              <a:t> } </a:t>
            </a:r>
            <a:r>
              <a:rPr lang="en-US"/>
              <a:t>is mapped to the rego-method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3A81BA"/>
                </a:solidFill>
              </a:rPr>
              <a:t>"odrl_action.is_read(helper.http_part)"</a:t>
            </a:r>
            <a:endParaRPr>
              <a:solidFill>
                <a:srgbClr val="3A81BA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A81BA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namespaces allow to define different behaviours for ODRL-Classes in the policies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helper methods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/>
              <a:t>provide commonly used information, like http-headers, request-body or authorization information</a:t>
            </a:r>
            <a:endParaRPr/>
          </a:p>
        </p:txBody>
      </p:sp>
      <p:sp>
        <p:nvSpPr>
          <p:cNvPr id="367" name="Google Shape;367;g33309453d35_0_36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309453d35_0_37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Policy Enforcement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73" name="Google Shape;373;g33309453d35_0_372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every policy is condensed into a true/false decision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all policies are combined to  a single “main” policy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Open Policy Agent evaluates the main-policy by individually evaluating the single policies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▪"/>
            </a:pPr>
            <a:r>
              <a:rPr lang="en-US" sz="1800"/>
              <a:t>allows on first policy evaluated to “true”</a:t>
            </a:r>
            <a:endParaRPr sz="1800"/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</a:pPr>
            <a:r>
              <a:rPr lang="en-US"/>
              <a:t>rejects if no policy evaluates to true</a:t>
            </a:r>
            <a:endParaRPr b="1"/>
          </a:p>
        </p:txBody>
      </p:sp>
      <p:sp>
        <p:nvSpPr>
          <p:cNvPr id="374" name="Google Shape;374;g33309453d35_0_37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75" name="Google Shape;375;g33309453d35_0_372"/>
          <p:cNvSpPr txBox="1"/>
          <p:nvPr/>
        </p:nvSpPr>
        <p:spPr>
          <a:xfrm>
            <a:off x="4211850" y="3802075"/>
            <a:ext cx="3768300" cy="259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package policy.main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import rego.v1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import data.policy.cdsoxrwbuc as cdsoxrwbuc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import data.policy.vmixqkzkuu as vmixqkzkuu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import data.policy.paofakgsoc as paofakgsoc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import data.policy.gvitaqhecj as gvitaqhecj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default allow := false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allow if cdsoxrwbuc.is_allowed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allow if vmixqkzkuu.is_allowed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63238"/>
                </a:solidFill>
              </a:rPr>
              <a:t>allow if paofakgsoc.is_allowed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3238"/>
                </a:solidFill>
              </a:rPr>
              <a:t>allow if gvitaqhecj.is_allowed</a:t>
            </a:r>
            <a:endParaRPr sz="1200">
              <a:solidFill>
                <a:srgbClr val="263238"/>
              </a:solidFill>
            </a:endParaRPr>
          </a:p>
        </p:txBody>
      </p:sp>
      <p:sp>
        <p:nvSpPr>
          <p:cNvPr id="376" name="Google Shape;376;g33309453d35_0_372"/>
          <p:cNvSpPr txBox="1"/>
          <p:nvPr/>
        </p:nvSpPr>
        <p:spPr>
          <a:xfrm>
            <a:off x="441150" y="3689675"/>
            <a:ext cx="46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Main Policy: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309453d35_0_38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Examples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82" name="Google Shape;382;g33309453d35_0_380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restrict accessible targets - only entities of type “EnergyReport”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83" name="Google Shape;383;g33309453d35_0_38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84" name="Google Shape;384;g33309453d35_0_380"/>
          <p:cNvSpPr txBox="1"/>
          <p:nvPr/>
        </p:nvSpPr>
        <p:spPr>
          <a:xfrm>
            <a:off x="441150" y="1714500"/>
            <a:ext cx="7660200" cy="468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"@context":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{...},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"urn:uuid:6ee8b922-d09a-4621-8ba1-46b6e811f682"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"odrl:Policy"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"odrl:permission":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"did:web:my-data-provider.org"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"odrl:target":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"odrl:AssetCollection"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"odrl:source":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"urn:asset"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"odrl:refinement":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[{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"ngsi-ld:entityType"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"odrl:eq"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"EnergyReport"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}]},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"odrl:assignee":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"vc:any"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rgbClr val="8BAB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"odrl:action": 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"@id":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"odrl:read"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	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309453d35_0_389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Examples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90" name="Google Shape;390;g33309453d35_0_389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restrict assignees - only assignees with the Role “Operator” and the credential type “OperatorCredential”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91" name="Google Shape;391;g33309453d35_0_38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92" name="Google Shape;392;g33309453d35_0_389"/>
          <p:cNvSpPr txBox="1"/>
          <p:nvPr/>
        </p:nvSpPr>
        <p:spPr>
          <a:xfrm>
            <a:off x="441150" y="1714500"/>
            <a:ext cx="7660200" cy="468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....,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"odrl:permission":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{...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"odrl:assignee":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"odrl:PartyCollection"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"odrl:source":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"urn:user"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"odrl:refinement: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"odrl:LogicalConstraint"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"odrl:and":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"vc:role"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"odrl:hasPart"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"@value":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"OPERATOR"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"xsd:string"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}},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"vc:type"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"odrl:hasPart"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"@value":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"OperatorCredential"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"xsd:string"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}]}}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r>
              <a:rPr lang="en-US" sz="1200">
                <a:solidFill>
                  <a:srgbClr val="263238"/>
                </a:solidFill>
              </a:rPr>
              <a:t>	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309453d35_0_396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Examples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398" name="Google Shape;398;g33309453d35_0_396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use(e.g. CRUD) is allowed between 31.12.2023 and 31.12.2024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99" name="Google Shape;399;g33309453d35_0_39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00" name="Google Shape;400;g33309453d35_0_396"/>
          <p:cNvSpPr txBox="1"/>
          <p:nvPr/>
        </p:nvSpPr>
        <p:spPr>
          <a:xfrm>
            <a:off x="441150" y="1714500"/>
            <a:ext cx="7660200" cy="468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....,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"odrl:permission":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"odrl:target":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"urn:ngsi-ld:data-entity:1"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"odrl:assignee":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"did:web:my-data-consumer.org"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"odrl:constraint":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[{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"odrl:dateTime"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"odrl:gt"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"@value":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"2023-12-31"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"xsd:date"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"odrl:dateTime"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"odrl:lt"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"@value":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"2024-12-31"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"xsd:date"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}],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"odrl:action": 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"odrl:use"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309453d35_0_403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Examples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406" name="Google Shape;406;g33309453d35_0_403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use external data for evaluation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07" name="Google Shape;407;g33309453d35_0_403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408" name="Google Shape;408;g33309453d35_0_403"/>
          <p:cNvSpPr txBox="1"/>
          <p:nvPr/>
        </p:nvSpPr>
        <p:spPr>
          <a:xfrm>
            <a:off x="441150" y="1714500"/>
            <a:ext cx="7660200" cy="468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{....,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"odrl:permission":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"odrl:target": 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{…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"odrl:AssetCollection"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"odrl:refinement":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"@type":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"odrl:Constraint"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"odrl:leftOperand":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"dome-op:owner"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"odrl:operator":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"odrl:eq"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"odrl:rightOperand":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"dome-op:currentParty"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200">
                <a:solidFill>
                  <a:srgbClr val="D89F39"/>
                </a:solidFill>
                <a:latin typeface="Open Sans"/>
                <a:ea typeface="Open Sans"/>
                <a:cs typeface="Open Sans"/>
                <a:sym typeface="Open Sans"/>
              </a:rPr>
              <a:t>"odrl:dataType": </a:t>
            </a:r>
            <a:r>
              <a:rPr lang="en-US" sz="1200">
                <a:solidFill>
                  <a:srgbClr val="8BAB42"/>
                </a:solidFill>
                <a:latin typeface="Open Sans"/>
                <a:ea typeface="Open Sans"/>
                <a:cs typeface="Open Sans"/>
                <a:sym typeface="Open Sans"/>
              </a:rPr>
              <a:t>"xsd:anyURI"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related_party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(http_part) := rp </a:t>
            </a: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path_without_query := split(http_part.path, 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"?"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)[</a:t>
            </a:r>
            <a:r>
              <a:rPr lang="en-US" sz="1200">
                <a:solidFill>
                  <a:srgbClr val="1750EB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200" i="1">
                <a:solidFill>
                  <a:srgbClr val="8C8C8C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## will be one or multiple entities</a:t>
            </a:r>
            <a:endParaRPr sz="1200" i="1">
              <a:solidFill>
                <a:srgbClr val="8C8C8C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rgbClr val="8C8C8C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responseBody := http.send({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"method"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"get"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"url"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sprintf(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"%v%v"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[http_part.host,  path_without_query])}).body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rp = responseBody.relatedParty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owner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(related_party) := o_id </a:t>
            </a: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owner_rp := [rp | </a:t>
            </a:r>
            <a:r>
              <a:rPr lang="en-US" sz="1200">
                <a:solidFill>
                  <a:srgbClr val="0033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some 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rp in related_party; rp.role = </a:t>
            </a:r>
            <a:r>
              <a:rPr lang="en-US" sz="1200">
                <a:solidFill>
                  <a:srgbClr val="067D17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"Owner"</a:t>
            </a: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o_id = owner_rp[_].id</a:t>
            </a:r>
            <a:endParaRPr sz="1200">
              <a:solidFill>
                <a:srgbClr val="080808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8080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-US" sz="1200">
                <a:solidFill>
                  <a:srgbClr val="263238"/>
                </a:solidFill>
              </a:rPr>
              <a:t>	</a:t>
            </a:r>
            <a:endParaRPr sz="1200">
              <a:solidFill>
                <a:srgbClr val="26323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309453d35_0_41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Link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414" name="Google Shape;414;g33309453d35_0_417"/>
          <p:cNvSpPr txBox="1">
            <a:spLocks noGrp="1"/>
          </p:cNvSpPr>
          <p:nvPr>
            <p:ph type="body" idx="1"/>
          </p:nvPr>
        </p:nvSpPr>
        <p:spPr>
          <a:xfrm>
            <a:off x="441150" y="1355275"/>
            <a:ext cx="11269500" cy="5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FIWARE Data Space Connector:</a:t>
            </a:r>
            <a:endParaRPr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https://github.com/FIWARE/data-space-connector</a:t>
            </a:r>
            <a:endParaRPr sz="1800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ODRL-PAP: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https://github.com/wistefan/odrl-pap</a:t>
            </a:r>
            <a:endParaRPr sz="1800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DOME-Marketplace:</a:t>
            </a:r>
            <a:endParaRPr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https://dome-marketplace.org/dashboard</a:t>
            </a:r>
            <a:endParaRPr sz="180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33309453d35_0_41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309453d35_0_6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Why? 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86" name="Google Shape;86;g33309453d35_0_67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45444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New participant joining the Data Space requires a new trust-relationship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/>
              <a:t>ew actor joins one of the participants, needs to be recognized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/>
          </a:p>
        </p:txBody>
      </p:sp>
      <p:sp>
        <p:nvSpPr>
          <p:cNvPr id="87" name="Google Shape;87;g33309453d35_0_6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88" name="Google Shape;88;g33309453d35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198" y="1711746"/>
            <a:ext cx="6988302" cy="457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309453d35_0_8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Why? 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94" name="Google Shape;94;g33309453d35_0_82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 Login: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Easy to use, but all the power at one single entity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▪"/>
            </a:pPr>
            <a:r>
              <a:rPr lang="en-US"/>
              <a:t>powerful (user) data sink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/>
          </a:p>
        </p:txBody>
      </p:sp>
      <p:sp>
        <p:nvSpPr>
          <p:cNvPr id="95" name="Google Shape;95;g33309453d35_0_8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6" name="Google Shape;96;g33309453d35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99" y="1631585"/>
            <a:ext cx="5616001" cy="438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309453d35_0_90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Why? 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02" name="Google Shape;102;g33309453d35_0_90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Federated Identity: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Less reliance on a central IDP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still reliance on “central” providers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increasing number of providers -&gt; increased complexity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03" name="Google Shape;103;g33309453d35_0_9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4" name="Google Shape;104;g33309453d35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99" y="1631560"/>
            <a:ext cx="5616075" cy="43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309453d35_0_98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Decentralized Identity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10" name="Google Shape;110;g33309453d35_0_98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5529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Copy the good things of the physical world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Augment it with digital powers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Preserve the required properties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Adapt to current legal frameworks, but stay prepared for the future</a:t>
            </a:r>
            <a:endParaRPr/>
          </a:p>
        </p:txBody>
      </p:sp>
      <p:sp>
        <p:nvSpPr>
          <p:cNvPr id="111" name="Google Shape;111;g33309453d35_0_9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2" name="Google Shape;112;g33309453d35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25" y="1715913"/>
            <a:ext cx="5616074" cy="421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309453d35_0_106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02E67"/>
                </a:solidFill>
              </a:rPr>
              <a:t>Identity of a natural person</a:t>
            </a:r>
            <a:endParaRPr>
              <a:solidFill>
                <a:srgbClr val="002E67"/>
              </a:solidFill>
            </a:endParaRPr>
          </a:p>
        </p:txBody>
      </p:sp>
      <p:sp>
        <p:nvSpPr>
          <p:cNvPr id="118" name="Google Shape;118;g33309453d35_0_10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19" name="Google Shape;119;g33309453d35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63" y="1584414"/>
            <a:ext cx="5782325" cy="3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4109</Words>
  <Application>Microsoft Office PowerPoint</Application>
  <PresentationFormat>Panorámica</PresentationFormat>
  <Paragraphs>574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5" baseType="lpstr">
      <vt:lpstr>Titillium Web</vt:lpstr>
      <vt:lpstr>Calibri</vt:lpstr>
      <vt:lpstr>Noto Sans Symbols</vt:lpstr>
      <vt:lpstr>Courier New</vt:lpstr>
      <vt:lpstr>Open Sans</vt:lpstr>
      <vt:lpstr>Helvetica Neue</vt:lpstr>
      <vt:lpstr>Arial</vt:lpstr>
      <vt:lpstr>Merriweather Sans</vt:lpstr>
      <vt:lpstr>Custom Design</vt:lpstr>
      <vt:lpstr>FIWARE Data Spaces  Decentralized Identity and Access Management  </vt:lpstr>
      <vt:lpstr>Decentralized IAM</vt:lpstr>
      <vt:lpstr>Why? </vt:lpstr>
      <vt:lpstr>Why? </vt:lpstr>
      <vt:lpstr>Why? </vt:lpstr>
      <vt:lpstr>Why? </vt:lpstr>
      <vt:lpstr>Why? </vt:lpstr>
      <vt:lpstr>Decentralized Identity</vt:lpstr>
      <vt:lpstr>Identity of a natural person</vt:lpstr>
      <vt:lpstr>Identity of a legal person</vt:lpstr>
      <vt:lpstr>Authentication in the Real World</vt:lpstr>
      <vt:lpstr>W3C Verifiable Credentials</vt:lpstr>
      <vt:lpstr>W3C Verifiable Credentials</vt:lpstr>
      <vt:lpstr>W3C Verifiable Credentials</vt:lpstr>
      <vt:lpstr>VC - Metadata</vt:lpstr>
      <vt:lpstr>VC - Claims</vt:lpstr>
      <vt:lpstr>VC - Proofs</vt:lpstr>
      <vt:lpstr>Verifiable Presentations</vt:lpstr>
      <vt:lpstr>Verifiable Credentials - Formats</vt:lpstr>
      <vt:lpstr>Decentralized Identifiers</vt:lpstr>
      <vt:lpstr>Decentralized Identifiers</vt:lpstr>
      <vt:lpstr>Decentralized Identifiers </vt:lpstr>
      <vt:lpstr>did:key</vt:lpstr>
      <vt:lpstr>did:web</vt:lpstr>
      <vt:lpstr>did:elsi</vt:lpstr>
      <vt:lpstr>Decentralized IAM in the FIWARE DSC</vt:lpstr>
      <vt:lpstr>Authentication </vt:lpstr>
      <vt:lpstr>Authentication </vt:lpstr>
      <vt:lpstr>Authentication - Credentials Config </vt:lpstr>
      <vt:lpstr>Authentication </vt:lpstr>
      <vt:lpstr>Authentication </vt:lpstr>
      <vt:lpstr>Authentication - Trusted Issuers List </vt:lpstr>
      <vt:lpstr>Authentication </vt:lpstr>
      <vt:lpstr>Authorization </vt:lpstr>
      <vt:lpstr>Authorization </vt:lpstr>
      <vt:lpstr>Authorization </vt:lpstr>
      <vt:lpstr>Authorization </vt:lpstr>
      <vt:lpstr>ODRL</vt:lpstr>
      <vt:lpstr>ODRL</vt:lpstr>
      <vt:lpstr>ODRL to Rego translation</vt:lpstr>
      <vt:lpstr>Policy Enforcement</vt:lpstr>
      <vt:lpstr>Examples</vt:lpstr>
      <vt:lpstr>Examples</vt:lpstr>
      <vt:lpstr>Examples</vt:lpstr>
      <vt:lpstr>Examples</vt:lpstr>
      <vt:lpstr>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TID</dc:creator>
  <cp:lastModifiedBy>Susana Establés</cp:lastModifiedBy>
  <cp:revision>1</cp:revision>
  <dcterms:created xsi:type="dcterms:W3CDTF">2010-09-29T09:49:24Z</dcterms:created>
  <dcterms:modified xsi:type="dcterms:W3CDTF">2025-07-18T10:24:08Z</dcterms:modified>
</cp:coreProperties>
</file>