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7099300" cy="10234600"/>
  <p:embeddedFontLst>
    <p:embeddedFont>
      <p:font typeface="Helvetica Neue"/>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 uri="GoogleSlidesCustomDataVersion2">
      <go:slidesCustomData xmlns:go="http://customooxmlschemas.google.com/" r:id="rId54" roundtripDataSignature="AMtx7mjSWMBYbooEovU9YRFvRU9smivg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4988" cy="511175"/>
          </a:xfrm>
          <a:prstGeom prst="rect">
            <a:avLst/>
          </a:prstGeom>
          <a:noFill/>
          <a:ln>
            <a:noFill/>
          </a:ln>
        </p:spPr>
        <p:txBody>
          <a:bodyPr anchorCtr="0" anchor="ctr" bIns="47875" lIns="95775" spcFirstLastPara="1" rIns="95775" wrap="square" tIns="478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4313" y="0"/>
            <a:ext cx="3074987" cy="511175"/>
          </a:xfrm>
          <a:prstGeom prst="rect">
            <a:avLst/>
          </a:prstGeom>
          <a:noFill/>
          <a:ln>
            <a:noFill/>
          </a:ln>
        </p:spPr>
        <p:txBody>
          <a:bodyPr anchorCtr="0" anchor="ctr" bIns="47875" lIns="95775" spcFirstLastPara="1" rIns="95775" wrap="square" tIns="478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6525" y="766763"/>
            <a:ext cx="6826250" cy="38401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46150" y="4862513"/>
            <a:ext cx="5207000" cy="4605337"/>
          </a:xfrm>
          <a:prstGeom prst="rect">
            <a:avLst/>
          </a:prstGeom>
          <a:noFill/>
          <a:ln>
            <a:noFill/>
          </a:ln>
        </p:spPr>
        <p:txBody>
          <a:bodyPr anchorCtr="0" anchor="t" bIns="47875" lIns="95775" spcFirstLastPara="1" rIns="95775" wrap="square" tIns="47875">
            <a:noAutofit/>
          </a:bodyPr>
          <a:lstStyle>
            <a:lvl1pPr indent="-228600" lvl="0" marL="457200" marR="0" rtl="0" algn="l">
              <a:lnSpc>
                <a:spcPct val="100000"/>
              </a:lnSpc>
              <a:spcBef>
                <a:spcPts val="30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indent="-228600" lvl="1" marL="914400" marR="0" rtl="0" algn="l">
              <a:lnSpc>
                <a:spcPct val="100000"/>
              </a:lnSpc>
              <a:spcBef>
                <a:spcPts val="30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2pPr>
            <a:lvl3pPr indent="-228600" lvl="2" marL="1371600" marR="0" rtl="0" algn="l">
              <a:lnSpc>
                <a:spcPct val="100000"/>
              </a:lnSpc>
              <a:spcBef>
                <a:spcPts val="30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30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30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3438"/>
            <a:ext cx="3074988" cy="511175"/>
          </a:xfrm>
          <a:prstGeom prst="rect">
            <a:avLst/>
          </a:prstGeom>
          <a:noFill/>
          <a:ln>
            <a:noFill/>
          </a:ln>
        </p:spPr>
        <p:txBody>
          <a:bodyPr anchorCtr="0" anchor="b" bIns="47875" lIns="95775" spcFirstLastPara="1" rIns="95775" wrap="square" tIns="478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4313" y="9723438"/>
            <a:ext cx="3074987" cy="511175"/>
          </a:xfrm>
          <a:prstGeom prst="rect">
            <a:avLst/>
          </a:prstGeom>
          <a:noFill/>
          <a:ln>
            <a:noFill/>
          </a:ln>
        </p:spPr>
        <p:txBody>
          <a:bodyPr anchorCtr="0" anchor="b" bIns="47875" lIns="95775" spcFirstLastPara="1" rIns="95775" wrap="square" tIns="478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136525" y="766763"/>
            <a:ext cx="6826250" cy="38401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 name="Google Shape;50;p1:notes"/>
          <p:cNvSpPr txBox="1"/>
          <p:nvPr>
            <p:ph idx="1" type="body"/>
          </p:nvPr>
        </p:nvSpPr>
        <p:spPr>
          <a:xfrm>
            <a:off x="946150" y="4862513"/>
            <a:ext cx="5207000" cy="4605337"/>
          </a:xfrm>
          <a:prstGeom prst="rect">
            <a:avLst/>
          </a:prstGeom>
          <a:noFill/>
          <a:ln>
            <a:noFill/>
          </a:ln>
        </p:spPr>
        <p:txBody>
          <a:bodyPr anchorCtr="0" anchor="t" bIns="47875" lIns="95775" spcFirstLastPara="1" rIns="95775" wrap="square" tIns="47875">
            <a:noAutofit/>
          </a:bodyPr>
          <a:lstStyle/>
          <a:p>
            <a:pPr indent="0" lvl="0" marL="0" rtl="0" algn="l">
              <a:lnSpc>
                <a:spcPct val="100000"/>
              </a:lnSpc>
              <a:spcBef>
                <a:spcPts val="0"/>
              </a:spcBef>
              <a:spcAft>
                <a:spcPts val="0"/>
              </a:spcAft>
              <a:buSzPts val="1400"/>
              <a:buNone/>
            </a:pPr>
            <a:r>
              <a:t/>
            </a:r>
            <a:endParaRPr/>
          </a:p>
        </p:txBody>
      </p:sp>
      <p:sp>
        <p:nvSpPr>
          <p:cNvPr id="51" name="Google Shape;51;p1:notes"/>
          <p:cNvSpPr txBox="1"/>
          <p:nvPr>
            <p:ph idx="12" type="sldNum"/>
          </p:nvPr>
        </p:nvSpPr>
        <p:spPr>
          <a:xfrm>
            <a:off x="4024313" y="9723438"/>
            <a:ext cx="3074987" cy="511175"/>
          </a:xfrm>
          <a:prstGeom prst="rect">
            <a:avLst/>
          </a:prstGeom>
          <a:noFill/>
          <a:ln>
            <a:noFill/>
          </a:ln>
        </p:spPr>
        <p:txBody>
          <a:bodyPr anchorCtr="0" anchor="b" bIns="47875" lIns="95775" spcFirstLastPara="1" rIns="95775" wrap="square" tIns="478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bd8f59ec9_0_135: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3bd8f59ec9_0_135: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25" name="Google Shape;125;g33bd8f59ec9_0_135: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bd8f59ec9_0_144: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bd8f59ec9_0_144: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33" name="Google Shape;133;g33bd8f59ec9_0_144: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3bd8f59ec9_0_439: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bd8f59ec9_0_439: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40" name="Google Shape;140;g33bd8f59ec9_0_439: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bd8f59ec9_0_453: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bd8f59ec9_0_453: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48" name="Google Shape;148;g33bd8f59ec9_0_453: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3bd8f59ec9_0_466: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3bd8f59ec9_0_466: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56" name="Google Shape;156;g33bd8f59ec9_0_466: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3bd8f59ec9_0_473: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3bd8f59ec9_0_473: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64" name="Google Shape;164;g33bd8f59ec9_0_473: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bd8f59ec9_0_419: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bd8f59ec9_0_419: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72" name="Google Shape;172;g33bd8f59ec9_0_419: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3bd8f59ec9_0_331: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3bd8f59ec9_0_331: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79" name="Google Shape;179;g33bd8f59ec9_0_331: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3bd8f59ec9_0_15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3bd8f59ec9_0_15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88" name="Google Shape;188;g33bd8f59ec9_0_15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3bd8f59ec9_0_318: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3bd8f59ec9_0_318: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97" name="Google Shape;197;g33bd8f59ec9_0_318: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3bd8f59ec9_0_493: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57" name="Google Shape;57;g33bd8f59ec9_0_493: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58" name="Google Shape;58;g33bd8f59ec9_0_493: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3bd8f59ec9_0_157: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3bd8f59ec9_0_157: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06" name="Google Shape;206;g33bd8f59ec9_0_157: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3bd8f59ec9_0_353: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3bd8f59ec9_0_353: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14" name="Google Shape;214;g33bd8f59ec9_0_353: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3bd8f59ec9_0_36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3bd8f59ec9_0_36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22" name="Google Shape;222;g33bd8f59ec9_0_36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bd8f59ec9_0_209: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3bd8f59ec9_0_209: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30" name="Google Shape;230;g33bd8f59ec9_0_209: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bd8f59ec9_0_164: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3bd8f59ec9_0_164: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38" name="Google Shape;238;g33bd8f59ec9_0_164: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3bd8f59ec9_0_381: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3bd8f59ec9_0_381: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46" name="Google Shape;246;g33bd8f59ec9_0_381: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3bd8f59ec9_0_171: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3bd8f59ec9_0_171: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55" name="Google Shape;255;g33bd8f59ec9_0_171: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bd8f59ec9_0_22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3bd8f59ec9_0_22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63" name="Google Shape;263;g33bd8f59ec9_0_22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bd8f59ec9_0_185: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3bd8f59ec9_0_185: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71" name="Google Shape;271;g33bd8f59ec9_0_185: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bd8f59ec9_0_403: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3bd8f59ec9_0_403: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78" name="Google Shape;278;g33bd8f59ec9_0_403: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bd8f59ec9_0_74: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 name="Google Shape;65;g33bd8f59ec9_0_74:notes"/>
          <p:cNvSpPr txBox="1"/>
          <p:nvPr>
            <p:ph idx="1" type="body"/>
          </p:nvPr>
        </p:nvSpPr>
        <p:spPr>
          <a:xfrm>
            <a:off x="946150" y="4862513"/>
            <a:ext cx="5207100" cy="4605300"/>
          </a:xfrm>
          <a:prstGeom prst="rect">
            <a:avLst/>
          </a:prstGeom>
          <a:noFill/>
          <a:ln>
            <a:noFill/>
          </a:ln>
        </p:spPr>
        <p:txBody>
          <a:bodyPr anchorCtr="0" anchor="t" bIns="47875" lIns="95775" spcFirstLastPara="1" rIns="95775" wrap="square" tIns="47875">
            <a:noAutofit/>
          </a:bodyPr>
          <a:lstStyle/>
          <a:p>
            <a:pPr indent="0" lvl="0" marL="0" rtl="0" algn="l">
              <a:lnSpc>
                <a:spcPct val="100000"/>
              </a:lnSpc>
              <a:spcBef>
                <a:spcPts val="300"/>
              </a:spcBef>
              <a:spcAft>
                <a:spcPts val="0"/>
              </a:spcAft>
              <a:buSzPts val="1400"/>
              <a:buNone/>
            </a:pPr>
            <a:r>
              <a:t/>
            </a:r>
            <a:endParaRPr/>
          </a:p>
        </p:txBody>
      </p:sp>
      <p:sp>
        <p:nvSpPr>
          <p:cNvPr id="66" name="Google Shape;66;g33bd8f59ec9_0_74:notes"/>
          <p:cNvSpPr txBox="1"/>
          <p:nvPr>
            <p:ph idx="12" type="sldNum"/>
          </p:nvPr>
        </p:nvSpPr>
        <p:spPr>
          <a:xfrm>
            <a:off x="4024313" y="9723438"/>
            <a:ext cx="3075000" cy="511200"/>
          </a:xfrm>
          <a:prstGeom prst="rect">
            <a:avLst/>
          </a:prstGeom>
          <a:noFill/>
          <a:ln>
            <a:noFill/>
          </a:ln>
        </p:spPr>
        <p:txBody>
          <a:bodyPr anchorCtr="0" anchor="b" bIns="47875" lIns="95775" spcFirstLastPara="1" rIns="95775" wrap="square" tIns="478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3bd8f59ec9_0_191: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3bd8f59ec9_0_191: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87" name="Google Shape;287;g33bd8f59ec9_0_191: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3bd8f59ec9_0_23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3bd8f59ec9_0_23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295" name="Google Shape;295;g33bd8f59ec9_0_23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3bd8f59ec9_0_411: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3bd8f59ec9_0_411: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03" name="Google Shape;303;g33bd8f59ec9_0_411: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3bd8f59ec9_0_198: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3bd8f59ec9_0_198: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12" name="Google Shape;312;g33bd8f59ec9_0_198: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3bd8f59ec9_0_248: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3bd8f59ec9_0_248: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21" name="Google Shape;321;g33bd8f59ec9_0_248: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3bd8f59ec9_0_256: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g33bd8f59ec9_0_256:notes"/>
          <p:cNvSpPr txBox="1"/>
          <p:nvPr>
            <p:ph idx="1" type="body"/>
          </p:nvPr>
        </p:nvSpPr>
        <p:spPr>
          <a:xfrm>
            <a:off x="946150" y="4862513"/>
            <a:ext cx="5207100" cy="4605300"/>
          </a:xfrm>
          <a:prstGeom prst="rect">
            <a:avLst/>
          </a:prstGeom>
          <a:noFill/>
          <a:ln>
            <a:noFill/>
          </a:ln>
        </p:spPr>
        <p:txBody>
          <a:bodyPr anchorCtr="0" anchor="t" bIns="47875" lIns="95775" spcFirstLastPara="1" rIns="95775" wrap="square" tIns="47875">
            <a:noAutofit/>
          </a:bodyPr>
          <a:lstStyle/>
          <a:p>
            <a:pPr indent="0" lvl="0" marL="0" rtl="0" algn="l">
              <a:lnSpc>
                <a:spcPct val="100000"/>
              </a:lnSpc>
              <a:spcBef>
                <a:spcPts val="300"/>
              </a:spcBef>
              <a:spcAft>
                <a:spcPts val="0"/>
              </a:spcAft>
              <a:buSzPts val="1400"/>
              <a:buNone/>
            </a:pPr>
            <a:r>
              <a:t/>
            </a:r>
            <a:endParaRPr/>
          </a:p>
        </p:txBody>
      </p:sp>
      <p:sp>
        <p:nvSpPr>
          <p:cNvPr id="329" name="Google Shape;329;g33bd8f59ec9_0_256:notes"/>
          <p:cNvSpPr txBox="1"/>
          <p:nvPr>
            <p:ph idx="12" type="sldNum"/>
          </p:nvPr>
        </p:nvSpPr>
        <p:spPr>
          <a:xfrm>
            <a:off x="4024313" y="9723438"/>
            <a:ext cx="3075000" cy="511200"/>
          </a:xfrm>
          <a:prstGeom prst="rect">
            <a:avLst/>
          </a:prstGeom>
          <a:noFill/>
          <a:ln>
            <a:noFill/>
          </a:ln>
        </p:spPr>
        <p:txBody>
          <a:bodyPr anchorCtr="0" anchor="b" bIns="47875" lIns="95775" spcFirstLastPara="1" rIns="95775" wrap="square" tIns="478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bd8f59ec9_0_262: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3bd8f59ec9_0_262: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36" name="Google Shape;336;g33bd8f59ec9_0_262: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3bd8f59ec9_0_27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3bd8f59ec9_0_27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45" name="Google Shape;345;g33bd8f59ec9_0_27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3bd8f59ec9_0_278: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3bd8f59ec9_0_278: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54" name="Google Shape;354;g33bd8f59ec9_0_278: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bd8f59ec9_0_286: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3bd8f59ec9_0_286: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63" name="Google Shape;363;g33bd8f59ec9_0_286: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bd8f59ec9_0_86: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bd8f59ec9_0_86: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73" name="Google Shape;73;g33bd8f59ec9_0_86: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3bd8f59ec9_0_294: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3bd8f59ec9_0_294: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72" name="Google Shape;372;g33bd8f59ec9_0_294: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3bd8f59ec9_0_302: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3bd8f59ec9_0_302: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81" name="Google Shape;381;g33bd8f59ec9_0_302: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3d2374e3a1_0_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3d2374e3a1_0_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90" name="Google Shape;390;g33d2374e3a1_0_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3d2374e3a1_0_1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3d2374e3a1_0_1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399" name="Google Shape;399;g33d2374e3a1_0_1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612022655_0_0:notes"/>
          <p:cNvSpPr/>
          <p:nvPr>
            <p:ph idx="2" type="sldImg"/>
          </p:nvPr>
        </p:nvSpPr>
        <p:spPr>
          <a:xfrm>
            <a:off x="136525" y="766763"/>
            <a:ext cx="6826250" cy="38401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6" name="Google Shape;406;g2d612022655_0_0:notes"/>
          <p:cNvSpPr txBox="1"/>
          <p:nvPr>
            <p:ph idx="1" type="body"/>
          </p:nvPr>
        </p:nvSpPr>
        <p:spPr>
          <a:xfrm>
            <a:off x="946150" y="4862513"/>
            <a:ext cx="5207100" cy="4605300"/>
          </a:xfrm>
          <a:prstGeom prst="rect">
            <a:avLst/>
          </a:prstGeom>
          <a:noFill/>
          <a:ln>
            <a:noFill/>
          </a:ln>
        </p:spPr>
        <p:txBody>
          <a:bodyPr anchorCtr="0" anchor="t" bIns="47875" lIns="95775" spcFirstLastPara="1" rIns="95775" wrap="square" tIns="47875">
            <a:noAutofit/>
          </a:bodyPr>
          <a:lstStyle/>
          <a:p>
            <a:pPr indent="0" lvl="0" marL="0" rtl="0" algn="l">
              <a:lnSpc>
                <a:spcPct val="100000"/>
              </a:lnSpc>
              <a:spcBef>
                <a:spcPts val="0"/>
              </a:spcBef>
              <a:spcAft>
                <a:spcPts val="0"/>
              </a:spcAft>
              <a:buSzPts val="1400"/>
              <a:buNone/>
            </a:pPr>
            <a:r>
              <a:t/>
            </a:r>
            <a:endParaRPr/>
          </a:p>
        </p:txBody>
      </p:sp>
      <p:sp>
        <p:nvSpPr>
          <p:cNvPr id="407" name="Google Shape;407;g2d612022655_0_0:notes"/>
          <p:cNvSpPr txBox="1"/>
          <p:nvPr>
            <p:ph idx="12" type="sldNum"/>
          </p:nvPr>
        </p:nvSpPr>
        <p:spPr>
          <a:xfrm>
            <a:off x="4024313" y="9723438"/>
            <a:ext cx="3075000" cy="511200"/>
          </a:xfrm>
          <a:prstGeom prst="rect">
            <a:avLst/>
          </a:prstGeom>
          <a:noFill/>
          <a:ln>
            <a:noFill/>
          </a:ln>
        </p:spPr>
        <p:txBody>
          <a:bodyPr anchorCtr="0" anchor="b" bIns="47875" lIns="95775" spcFirstLastPara="1" rIns="95775" wrap="square" tIns="478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bd8f59ec9_0_95: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bd8f59ec9_0_95: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81" name="Google Shape;81;g33bd8f59ec9_0_95: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3bd8f59ec9_0_114: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bd8f59ec9_0_114: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90" name="Google Shape;90;g33bd8f59ec9_0_114: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bd8f59ec9_0_105: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bd8f59ec9_0_105: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98" name="Google Shape;98;g33bd8f59ec9_0_105: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bd8f59ec9_0_123: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bd8f59ec9_0_123: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06" name="Google Shape;106;g33bd8f59ec9_0_123: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bd8f59ec9_0_310:notes"/>
          <p:cNvSpPr/>
          <p:nvPr>
            <p:ph idx="2" type="sldImg"/>
          </p:nvPr>
        </p:nvSpPr>
        <p:spPr>
          <a:xfrm>
            <a:off x="136525" y="766763"/>
            <a:ext cx="6826200" cy="38403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bd8f59ec9_0_310:notes"/>
          <p:cNvSpPr txBox="1"/>
          <p:nvPr>
            <p:ph idx="1" type="body"/>
          </p:nvPr>
        </p:nvSpPr>
        <p:spPr>
          <a:xfrm>
            <a:off x="946150" y="4862513"/>
            <a:ext cx="5207100" cy="4605300"/>
          </a:xfrm>
          <a:prstGeom prst="rect">
            <a:avLst/>
          </a:prstGeom>
        </p:spPr>
        <p:txBody>
          <a:bodyPr anchorCtr="0" anchor="t" bIns="47875" lIns="95775" spcFirstLastPara="1" rIns="95775" wrap="square" tIns="47875">
            <a:noAutofit/>
          </a:bodyPr>
          <a:lstStyle/>
          <a:p>
            <a:pPr indent="0" lvl="0" marL="0" rtl="0" algn="l">
              <a:spcBef>
                <a:spcPts val="300"/>
              </a:spcBef>
              <a:spcAft>
                <a:spcPts val="0"/>
              </a:spcAft>
              <a:buNone/>
            </a:pPr>
            <a:r>
              <a:t/>
            </a:r>
            <a:endParaRPr/>
          </a:p>
        </p:txBody>
      </p:sp>
      <p:sp>
        <p:nvSpPr>
          <p:cNvPr id="117" name="Google Shape;117;g33bd8f59ec9_0_310:notes"/>
          <p:cNvSpPr txBox="1"/>
          <p:nvPr>
            <p:ph idx="12" type="sldNum"/>
          </p:nvPr>
        </p:nvSpPr>
        <p:spPr>
          <a:xfrm>
            <a:off x="4024313" y="9723438"/>
            <a:ext cx="3075000" cy="511200"/>
          </a:xfrm>
          <a:prstGeom prst="rect">
            <a:avLst/>
          </a:prstGeom>
        </p:spPr>
        <p:txBody>
          <a:bodyPr anchorCtr="0" anchor="b" bIns="47875" lIns="95775" spcFirstLastPara="1" rIns="95775" wrap="square" tIns="478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 name="Shape 10"/>
        <p:cNvGrpSpPr/>
        <p:nvPr/>
      </p:nvGrpSpPr>
      <p:grpSpPr>
        <a:xfrm>
          <a:off x="0" y="0"/>
          <a:ext cx="0" cy="0"/>
          <a:chOff x="0" y="0"/>
          <a:chExt cx="0" cy="0"/>
        </a:xfrm>
      </p:grpSpPr>
      <p:sp>
        <p:nvSpPr>
          <p:cNvPr id="11" name="Google Shape;11;p39"/>
          <p:cNvSpPr txBox="1"/>
          <p:nvPr>
            <p:ph type="ctrTitle"/>
          </p:nvPr>
        </p:nvSpPr>
        <p:spPr>
          <a:xfrm>
            <a:off x="914400" y="2603605"/>
            <a:ext cx="10363200" cy="85929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Arial"/>
              <a:buNone/>
              <a:defRPr b="0" i="0" sz="3200" u="none" cap="none" strike="noStrike">
                <a:solidFill>
                  <a:srgbClr val="002E6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9pPr>
          </a:lstStyle>
          <a:p/>
        </p:txBody>
      </p:sp>
      <p:sp>
        <p:nvSpPr>
          <p:cNvPr id="12" name="Google Shape;12;p39"/>
          <p:cNvSpPr txBox="1"/>
          <p:nvPr>
            <p:ph idx="1" type="subTitle"/>
          </p:nvPr>
        </p:nvSpPr>
        <p:spPr>
          <a:xfrm>
            <a:off x="914400" y="4106171"/>
            <a:ext cx="10363200" cy="515186"/>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51"/>
              </a:spcBef>
              <a:spcAft>
                <a:spcPts val="0"/>
              </a:spcAft>
              <a:buClr>
                <a:srgbClr val="FFFFFF"/>
              </a:buClr>
              <a:buSzPts val="2000"/>
              <a:buFont typeface="Arial"/>
              <a:buNone/>
              <a:defRPr b="0" i="0" sz="2000" u="none" cap="none" strike="noStrike">
                <a:solidFill>
                  <a:srgbClr val="002E67"/>
                </a:solidFill>
                <a:latin typeface="Arial"/>
                <a:ea typeface="Arial"/>
                <a:cs typeface="Arial"/>
                <a:sym typeface="Arial"/>
              </a:defRPr>
            </a:lvl1pPr>
            <a:lvl2pPr lvl="1" marR="0" rtl="0" algn="ctr">
              <a:lnSpc>
                <a:spcPct val="100000"/>
              </a:lnSpc>
              <a:spcBef>
                <a:spcPts val="658"/>
              </a:spcBef>
              <a:spcAft>
                <a:spcPts val="0"/>
              </a:spcAft>
              <a:buClr>
                <a:srgbClr val="888888"/>
              </a:buClr>
              <a:buSzPts val="3286"/>
              <a:buFont typeface="Arial"/>
              <a:buNone/>
              <a:defRPr b="0" i="0" sz="3286" u="none" cap="none" strike="noStrike">
                <a:solidFill>
                  <a:srgbClr val="888888"/>
                </a:solidFill>
                <a:latin typeface="Helvetica Neue"/>
                <a:ea typeface="Helvetica Neue"/>
                <a:cs typeface="Helvetica Neue"/>
                <a:sym typeface="Helvetica Neue"/>
              </a:defRPr>
            </a:lvl2pPr>
            <a:lvl3pPr lvl="2" marR="0" rtl="0" algn="ctr">
              <a:lnSpc>
                <a:spcPct val="100000"/>
              </a:lnSpc>
              <a:spcBef>
                <a:spcPts val="562"/>
              </a:spcBef>
              <a:spcAft>
                <a:spcPts val="0"/>
              </a:spcAft>
              <a:buClr>
                <a:srgbClr val="888888"/>
              </a:buClr>
              <a:buSzPts val="2815"/>
              <a:buFont typeface="Arial"/>
              <a:buNone/>
              <a:defRPr b="0" i="0" sz="2815" u="none" cap="none" strike="noStrike">
                <a:solidFill>
                  <a:srgbClr val="888888"/>
                </a:solidFill>
                <a:latin typeface="Helvetica Neue"/>
                <a:ea typeface="Helvetica Neue"/>
                <a:cs typeface="Helvetica Neue"/>
                <a:sym typeface="Helvetica Neue"/>
              </a:defRPr>
            </a:lvl3pPr>
            <a:lvl4pPr lvl="3" marR="0" rtl="0" algn="ctr">
              <a:lnSpc>
                <a:spcPct val="100000"/>
              </a:lnSpc>
              <a:spcBef>
                <a:spcPts val="469"/>
              </a:spcBef>
              <a:spcAft>
                <a:spcPts val="0"/>
              </a:spcAft>
              <a:buClr>
                <a:srgbClr val="888888"/>
              </a:buClr>
              <a:buSzPts val="2348"/>
              <a:buFont typeface="Arial"/>
              <a:buNone/>
              <a:defRPr b="0" i="0" sz="2348" u="none" cap="none" strike="noStrike">
                <a:solidFill>
                  <a:srgbClr val="888888"/>
                </a:solidFill>
                <a:latin typeface="Helvetica Neue"/>
                <a:ea typeface="Helvetica Neue"/>
                <a:cs typeface="Helvetica Neue"/>
                <a:sym typeface="Helvetica Neue"/>
              </a:defRPr>
            </a:lvl4pPr>
            <a:lvl5pPr lvl="4" marR="0" rtl="0" algn="ctr">
              <a:lnSpc>
                <a:spcPct val="100000"/>
              </a:lnSpc>
              <a:spcBef>
                <a:spcPts val="469"/>
              </a:spcBef>
              <a:spcAft>
                <a:spcPts val="0"/>
              </a:spcAft>
              <a:buClr>
                <a:srgbClr val="888888"/>
              </a:buClr>
              <a:buSzPts val="2348"/>
              <a:buFont typeface="Arial"/>
              <a:buNone/>
              <a:defRPr b="0" i="0" sz="2348" u="none" cap="none" strike="noStrike">
                <a:solidFill>
                  <a:srgbClr val="888888"/>
                </a:solidFill>
                <a:latin typeface="Helvetica Neue"/>
                <a:ea typeface="Helvetica Neue"/>
                <a:cs typeface="Helvetica Neue"/>
                <a:sym typeface="Helvetica Neue"/>
              </a:defRPr>
            </a:lvl5pPr>
            <a:lvl6pPr lvl="5" marR="0" rtl="0" algn="ctr">
              <a:lnSpc>
                <a:spcPct val="100000"/>
              </a:lnSpc>
              <a:spcBef>
                <a:spcPts val="469"/>
              </a:spcBef>
              <a:spcAft>
                <a:spcPts val="0"/>
              </a:spcAft>
              <a:buClr>
                <a:srgbClr val="888888"/>
              </a:buClr>
              <a:buSzPts val="2348"/>
              <a:buFont typeface="Arial"/>
              <a:buNone/>
              <a:defRPr b="0" i="0" sz="2348" u="none" cap="none" strike="noStrike">
                <a:solidFill>
                  <a:srgbClr val="888888"/>
                </a:solidFill>
                <a:latin typeface="Calibri"/>
                <a:ea typeface="Calibri"/>
                <a:cs typeface="Calibri"/>
                <a:sym typeface="Calibri"/>
              </a:defRPr>
            </a:lvl6pPr>
            <a:lvl7pPr lvl="6" marR="0" rtl="0" algn="ctr">
              <a:lnSpc>
                <a:spcPct val="100000"/>
              </a:lnSpc>
              <a:spcBef>
                <a:spcPts val="469"/>
              </a:spcBef>
              <a:spcAft>
                <a:spcPts val="0"/>
              </a:spcAft>
              <a:buClr>
                <a:srgbClr val="888888"/>
              </a:buClr>
              <a:buSzPts val="2348"/>
              <a:buFont typeface="Arial"/>
              <a:buNone/>
              <a:defRPr b="0" i="0" sz="2348" u="none" cap="none" strike="noStrike">
                <a:solidFill>
                  <a:srgbClr val="888888"/>
                </a:solidFill>
                <a:latin typeface="Calibri"/>
                <a:ea typeface="Calibri"/>
                <a:cs typeface="Calibri"/>
                <a:sym typeface="Calibri"/>
              </a:defRPr>
            </a:lvl7pPr>
            <a:lvl8pPr lvl="7" marR="0" rtl="0" algn="ctr">
              <a:lnSpc>
                <a:spcPct val="100000"/>
              </a:lnSpc>
              <a:spcBef>
                <a:spcPts val="469"/>
              </a:spcBef>
              <a:spcAft>
                <a:spcPts val="0"/>
              </a:spcAft>
              <a:buClr>
                <a:srgbClr val="888888"/>
              </a:buClr>
              <a:buSzPts val="2348"/>
              <a:buFont typeface="Arial"/>
              <a:buNone/>
              <a:defRPr b="0" i="0" sz="2348" u="none" cap="none" strike="noStrike">
                <a:solidFill>
                  <a:srgbClr val="888888"/>
                </a:solidFill>
                <a:latin typeface="Calibri"/>
                <a:ea typeface="Calibri"/>
                <a:cs typeface="Calibri"/>
                <a:sym typeface="Calibri"/>
              </a:defRPr>
            </a:lvl8pPr>
            <a:lvl9pPr lvl="8" marR="0" rtl="0" algn="ctr">
              <a:lnSpc>
                <a:spcPct val="100000"/>
              </a:lnSpc>
              <a:spcBef>
                <a:spcPts val="469"/>
              </a:spcBef>
              <a:spcAft>
                <a:spcPts val="0"/>
              </a:spcAft>
              <a:buClr>
                <a:srgbClr val="888888"/>
              </a:buClr>
              <a:buSzPts val="2348"/>
              <a:buFont typeface="Arial"/>
              <a:buNone/>
              <a:defRPr b="0" i="0" sz="2348" u="none" cap="none" strike="noStrike">
                <a:solidFill>
                  <a:srgbClr val="888888"/>
                </a:solidFill>
                <a:latin typeface="Calibri"/>
                <a:ea typeface="Calibri"/>
                <a:cs typeface="Calibri"/>
                <a:sym typeface="Calibri"/>
              </a:defRPr>
            </a:lvl9pPr>
          </a:lstStyle>
          <a:p/>
        </p:txBody>
      </p:sp>
      <p:cxnSp>
        <p:nvCxnSpPr>
          <p:cNvPr id="13" name="Google Shape;13;p39"/>
          <p:cNvCxnSpPr/>
          <p:nvPr/>
        </p:nvCxnSpPr>
        <p:spPr>
          <a:xfrm rot="10800000">
            <a:off x="561241" y="2368440"/>
            <a:ext cx="0" cy="3059927"/>
          </a:xfrm>
          <a:prstGeom prst="straightConnector1">
            <a:avLst/>
          </a:prstGeom>
          <a:noFill/>
          <a:ln cap="flat" cmpd="sng" w="38100">
            <a:solidFill>
              <a:srgbClr val="D00166"/>
            </a:solidFill>
            <a:prstDash val="solid"/>
            <a:round/>
            <a:headEnd len="sm" w="sm" type="none"/>
            <a:tailEnd len="sm" w="sm" type="none"/>
          </a:ln>
        </p:spPr>
      </p:cxnSp>
      <p:pic>
        <p:nvPicPr>
          <p:cNvPr id="14" name="Google Shape;14;p39"/>
          <p:cNvPicPr preferRelativeResize="0"/>
          <p:nvPr/>
        </p:nvPicPr>
        <p:blipFill rotWithShape="1">
          <a:blip r:embed="rId2">
            <a:alphaModFix/>
          </a:blip>
          <a:srcRect b="13283" l="4615" r="3615" t="16506"/>
          <a:stretch/>
        </p:blipFill>
        <p:spPr>
          <a:xfrm>
            <a:off x="9244361" y="5920004"/>
            <a:ext cx="2338907" cy="514944"/>
          </a:xfrm>
          <a:prstGeom prst="rect">
            <a:avLst/>
          </a:prstGeom>
          <a:noFill/>
          <a:ln>
            <a:noFill/>
          </a:ln>
        </p:spPr>
      </p:pic>
      <p:grpSp>
        <p:nvGrpSpPr>
          <p:cNvPr id="15" name="Google Shape;15;p39"/>
          <p:cNvGrpSpPr/>
          <p:nvPr/>
        </p:nvGrpSpPr>
        <p:grpSpPr>
          <a:xfrm>
            <a:off x="6371928" y="5954249"/>
            <a:ext cx="2691536" cy="446452"/>
            <a:chOff x="914400" y="631300"/>
            <a:chExt cx="3867150" cy="704850"/>
          </a:xfrm>
        </p:grpSpPr>
        <p:pic>
          <p:nvPicPr>
            <p:cNvPr id="16" name="Google Shape;16;p39"/>
            <p:cNvPicPr preferRelativeResize="0"/>
            <p:nvPr/>
          </p:nvPicPr>
          <p:blipFill rotWithShape="1">
            <a:blip r:embed="rId3">
              <a:alphaModFix/>
            </a:blip>
            <a:srcRect b="0" l="0" r="0" t="0"/>
            <a:stretch/>
          </p:blipFill>
          <p:spPr>
            <a:xfrm>
              <a:off x="914400" y="631300"/>
              <a:ext cx="704850" cy="704850"/>
            </a:xfrm>
            <a:prstGeom prst="rect">
              <a:avLst/>
            </a:prstGeom>
            <a:noFill/>
            <a:ln>
              <a:noFill/>
            </a:ln>
          </p:spPr>
        </p:pic>
        <p:pic>
          <p:nvPicPr>
            <p:cNvPr id="17" name="Google Shape;17;p39"/>
            <p:cNvPicPr preferRelativeResize="0"/>
            <p:nvPr/>
          </p:nvPicPr>
          <p:blipFill rotWithShape="1">
            <a:blip r:embed="rId4">
              <a:alphaModFix/>
            </a:blip>
            <a:srcRect b="0" l="0" r="0" t="0"/>
            <a:stretch/>
          </p:blipFill>
          <p:spPr>
            <a:xfrm>
              <a:off x="1619250" y="697975"/>
              <a:ext cx="3162300" cy="57150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En blanco 1">
  <p:cSld name="6_En blanco_1">
    <p:spTree>
      <p:nvGrpSpPr>
        <p:cNvPr id="18" name="Shape 18"/>
        <p:cNvGrpSpPr/>
        <p:nvPr/>
      </p:nvGrpSpPr>
      <p:grpSpPr>
        <a:xfrm>
          <a:off x="0" y="0"/>
          <a:ext cx="0" cy="0"/>
          <a:chOff x="0" y="0"/>
          <a:chExt cx="0" cy="0"/>
        </a:xfrm>
      </p:grpSpPr>
      <p:sp>
        <p:nvSpPr>
          <p:cNvPr id="19" name="Google Shape;19;g31f8fab4dfe_0_9"/>
          <p:cNvSpPr txBox="1"/>
          <p:nvPr>
            <p:ph type="title"/>
          </p:nvPr>
        </p:nvSpPr>
        <p:spPr>
          <a:xfrm>
            <a:off x="564897" y="253887"/>
            <a:ext cx="11145600" cy="1006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34343"/>
              </a:buClr>
              <a:buSzPts val="1200"/>
              <a:buFont typeface="Arial"/>
              <a:buNone/>
              <a:defRPr b="0" i="0" sz="3000" u="none" cap="none" strike="noStrike">
                <a:solidFill>
                  <a:srgbClr val="434343"/>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9pPr>
          </a:lstStyle>
          <a:p/>
        </p:txBody>
      </p:sp>
      <p:sp>
        <p:nvSpPr>
          <p:cNvPr id="20" name="Google Shape;20;g31f8fab4dfe_0_9"/>
          <p:cNvSpPr txBox="1"/>
          <p:nvPr>
            <p:ph idx="1" type="body"/>
          </p:nvPr>
        </p:nvSpPr>
        <p:spPr>
          <a:xfrm>
            <a:off x="564900" y="1357300"/>
            <a:ext cx="7198200" cy="49293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1200"/>
              </a:spcBef>
              <a:spcAft>
                <a:spcPts val="0"/>
              </a:spcAft>
              <a:buClr>
                <a:srgbClr val="BF2861"/>
              </a:buClr>
              <a:buSzPts val="1800"/>
              <a:buFont typeface="Noto Sans Symbols"/>
              <a:buChar char="▪"/>
              <a:defRPr b="0" i="0" sz="1800" u="none" cap="none" strike="noStrike">
                <a:solidFill>
                  <a:srgbClr val="595959"/>
                </a:solidFill>
                <a:latin typeface="Arial"/>
                <a:ea typeface="Arial"/>
                <a:cs typeface="Arial"/>
                <a:sym typeface="Arial"/>
              </a:defRPr>
            </a:lvl1pPr>
            <a:lvl2pPr indent="-330200" lvl="1" marL="914400" marR="0" rtl="0" algn="l">
              <a:lnSpc>
                <a:spcPct val="100000"/>
              </a:lnSpc>
              <a:spcBef>
                <a:spcPts val="360"/>
              </a:spcBef>
              <a:spcAft>
                <a:spcPts val="0"/>
              </a:spcAft>
              <a:buClr>
                <a:srgbClr val="595959"/>
              </a:buClr>
              <a:buSzPts val="1600"/>
              <a:buFont typeface="Arial"/>
              <a:buChar char="•"/>
              <a:defRPr b="0" i="0" sz="1600" u="none" cap="none" strike="noStrike">
                <a:solidFill>
                  <a:srgbClr val="595959"/>
                </a:solidFill>
                <a:latin typeface="Arial"/>
                <a:ea typeface="Arial"/>
                <a:cs typeface="Arial"/>
                <a:sym typeface="Arial"/>
              </a:defRPr>
            </a:lvl2pPr>
            <a:lvl3pPr indent="-317500" lvl="2" marL="1371600" marR="0" rtl="0" algn="l">
              <a:lnSpc>
                <a:spcPct val="100000"/>
              </a:lnSpc>
              <a:spcBef>
                <a:spcPts val="320"/>
              </a:spcBef>
              <a:spcAft>
                <a:spcPts val="0"/>
              </a:spcAft>
              <a:buClr>
                <a:srgbClr val="595959"/>
              </a:buClr>
              <a:buSzPts val="1400"/>
              <a:buFont typeface="Merriweather Sans"/>
              <a:buChar char="□"/>
              <a:defRPr b="0" i="0" sz="1400" u="none" cap="none" strike="noStrike">
                <a:solidFill>
                  <a:srgbClr val="595959"/>
                </a:solidFill>
                <a:latin typeface="Arial"/>
                <a:ea typeface="Arial"/>
                <a:cs typeface="Arial"/>
                <a:sym typeface="Arial"/>
              </a:defRPr>
            </a:lvl3pPr>
            <a:lvl4pPr indent="-317500" lvl="3" marL="1828800" marR="0" rtl="0" algn="l">
              <a:lnSpc>
                <a:spcPct val="100000"/>
              </a:lnSpc>
              <a:spcBef>
                <a:spcPts val="280"/>
              </a:spcBef>
              <a:spcAft>
                <a:spcPts val="0"/>
              </a:spcAft>
              <a:buClr>
                <a:srgbClr val="595959"/>
              </a:buClr>
              <a:buSzPts val="1400"/>
              <a:buFont typeface="Arial"/>
              <a:buChar char="–"/>
              <a:defRPr b="0" i="0" sz="1400" u="none" cap="none" strike="noStrike">
                <a:solidFill>
                  <a:srgbClr val="595959"/>
                </a:solidFill>
                <a:latin typeface="Arial"/>
                <a:ea typeface="Arial"/>
                <a:cs typeface="Arial"/>
                <a:sym typeface="Arial"/>
              </a:defRPr>
            </a:lvl4pPr>
            <a:lvl5pPr indent="-317500" lvl="4" marL="2286000" marR="0" rtl="0" algn="l">
              <a:lnSpc>
                <a:spcPct val="100000"/>
              </a:lnSpc>
              <a:spcBef>
                <a:spcPts val="240"/>
              </a:spcBef>
              <a:spcAft>
                <a:spcPts val="0"/>
              </a:spcAft>
              <a:buClr>
                <a:srgbClr val="595959"/>
              </a:buClr>
              <a:buSzPts val="1400"/>
              <a:buFont typeface="Arial"/>
              <a:buChar char="»"/>
              <a:defRPr b="0" i="0" sz="1400" u="none" cap="none" strike="noStrike">
                <a:solidFill>
                  <a:srgbClr val="595959"/>
                </a:solidFill>
                <a:latin typeface="Arial"/>
                <a:ea typeface="Arial"/>
                <a:cs typeface="Arial"/>
                <a:sym typeface="Arial"/>
              </a:defRPr>
            </a:lvl5pPr>
            <a:lvl6pPr indent="-317500" lvl="5" marL="2743200" marR="0" rtl="0" algn="l">
              <a:lnSpc>
                <a:spcPct val="100000"/>
              </a:lnSpc>
              <a:spcBef>
                <a:spcPts val="47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100000"/>
              </a:lnSpc>
              <a:spcBef>
                <a:spcPts val="47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100000"/>
              </a:lnSpc>
              <a:spcBef>
                <a:spcPts val="47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100000"/>
              </a:lnSpc>
              <a:spcBef>
                <a:spcPts val="47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cxnSp>
        <p:nvCxnSpPr>
          <p:cNvPr id="21" name="Google Shape;21;g31f8fab4dfe_0_9"/>
          <p:cNvCxnSpPr/>
          <p:nvPr/>
        </p:nvCxnSpPr>
        <p:spPr>
          <a:xfrm rot="10800000">
            <a:off x="322003" y="280104"/>
            <a:ext cx="5100" cy="1013400"/>
          </a:xfrm>
          <a:prstGeom prst="straightConnector1">
            <a:avLst/>
          </a:prstGeom>
          <a:noFill/>
          <a:ln cap="flat" cmpd="sng" w="38100">
            <a:solidFill>
              <a:srgbClr val="D00166"/>
            </a:solidFill>
            <a:prstDash val="solid"/>
            <a:round/>
            <a:headEnd len="sm" w="sm" type="none"/>
            <a:tailEnd len="sm" w="sm" type="none"/>
          </a:ln>
        </p:spPr>
      </p:cxnSp>
      <p:sp>
        <p:nvSpPr>
          <p:cNvPr id="22" name="Google Shape;22;g31f8fab4dfe_0_9"/>
          <p:cNvSpPr txBox="1"/>
          <p:nvPr>
            <p:ph idx="12" type="sldNum"/>
          </p:nvPr>
        </p:nvSpPr>
        <p:spPr>
          <a:xfrm>
            <a:off x="5407286" y="6492879"/>
            <a:ext cx="13773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grpSp>
        <p:nvGrpSpPr>
          <p:cNvPr id="23" name="Google Shape;23;g31f8fab4dfe_0_9"/>
          <p:cNvGrpSpPr/>
          <p:nvPr/>
        </p:nvGrpSpPr>
        <p:grpSpPr>
          <a:xfrm>
            <a:off x="10100725" y="6342944"/>
            <a:ext cx="1933575" cy="368284"/>
            <a:chOff x="914400" y="631300"/>
            <a:chExt cx="3867150" cy="704850"/>
          </a:xfrm>
        </p:grpSpPr>
        <p:pic>
          <p:nvPicPr>
            <p:cNvPr id="24" name="Google Shape;24;g31f8fab4dfe_0_9"/>
            <p:cNvPicPr preferRelativeResize="0"/>
            <p:nvPr/>
          </p:nvPicPr>
          <p:blipFill rotWithShape="1">
            <a:blip r:embed="rId2">
              <a:alphaModFix/>
            </a:blip>
            <a:srcRect b="0" l="0" r="0" t="0"/>
            <a:stretch/>
          </p:blipFill>
          <p:spPr>
            <a:xfrm>
              <a:off x="914400" y="631300"/>
              <a:ext cx="704850" cy="704850"/>
            </a:xfrm>
            <a:prstGeom prst="rect">
              <a:avLst/>
            </a:prstGeom>
            <a:noFill/>
            <a:ln>
              <a:noFill/>
            </a:ln>
          </p:spPr>
        </p:pic>
        <p:pic>
          <p:nvPicPr>
            <p:cNvPr id="25" name="Google Shape;25;g31f8fab4dfe_0_9"/>
            <p:cNvPicPr preferRelativeResize="0"/>
            <p:nvPr/>
          </p:nvPicPr>
          <p:blipFill rotWithShape="1">
            <a:blip r:embed="rId3">
              <a:alphaModFix/>
            </a:blip>
            <a:srcRect b="0" l="0" r="0" t="0"/>
            <a:stretch/>
          </p:blipFill>
          <p:spPr>
            <a:xfrm>
              <a:off x="1619250" y="697975"/>
              <a:ext cx="3162300" cy="5715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En blanco 1">
  <p:cSld name="5_En blanco_1">
    <p:spTree>
      <p:nvGrpSpPr>
        <p:cNvPr id="26" name="Shape 26"/>
        <p:cNvGrpSpPr/>
        <p:nvPr/>
      </p:nvGrpSpPr>
      <p:grpSpPr>
        <a:xfrm>
          <a:off x="0" y="0"/>
          <a:ext cx="0" cy="0"/>
          <a:chOff x="0" y="0"/>
          <a:chExt cx="0" cy="0"/>
        </a:xfrm>
      </p:grpSpPr>
      <p:cxnSp>
        <p:nvCxnSpPr>
          <p:cNvPr id="27" name="Google Shape;27;g319c6e7aec8_0_11"/>
          <p:cNvCxnSpPr/>
          <p:nvPr/>
        </p:nvCxnSpPr>
        <p:spPr>
          <a:xfrm rot="10800000">
            <a:off x="784197" y="1726633"/>
            <a:ext cx="0" cy="1062600"/>
          </a:xfrm>
          <a:prstGeom prst="straightConnector1">
            <a:avLst/>
          </a:prstGeom>
          <a:noFill/>
          <a:ln cap="flat" cmpd="sng" w="38100">
            <a:solidFill>
              <a:srgbClr val="D00166"/>
            </a:solidFill>
            <a:prstDash val="solid"/>
            <a:round/>
            <a:headEnd len="sm" w="sm" type="none"/>
            <a:tailEnd len="sm" w="sm" type="none"/>
          </a:ln>
        </p:spPr>
      </p:cxnSp>
      <p:sp>
        <p:nvSpPr>
          <p:cNvPr id="28" name="Google Shape;28;g319c6e7aec8_0_11"/>
          <p:cNvSpPr txBox="1"/>
          <p:nvPr>
            <p:ph type="ctrTitle"/>
          </p:nvPr>
        </p:nvSpPr>
        <p:spPr>
          <a:xfrm>
            <a:off x="914400" y="1693061"/>
            <a:ext cx="10363200" cy="1062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Arial"/>
              <a:buNone/>
              <a:defRPr b="0" i="0" sz="3200" u="none" cap="none" strike="noStrike">
                <a:solidFill>
                  <a:srgbClr val="002E6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9pPr>
          </a:lstStyle>
          <a:p/>
        </p:txBody>
      </p:sp>
      <p:sp>
        <p:nvSpPr>
          <p:cNvPr id="29" name="Google Shape;29;g319c6e7aec8_0_11"/>
          <p:cNvSpPr txBox="1"/>
          <p:nvPr>
            <p:ph idx="12" type="sldNum"/>
          </p:nvPr>
        </p:nvSpPr>
        <p:spPr>
          <a:xfrm>
            <a:off x="5407286" y="6492879"/>
            <a:ext cx="13773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grpSp>
        <p:nvGrpSpPr>
          <p:cNvPr id="30" name="Google Shape;30;g319c6e7aec8_0_11"/>
          <p:cNvGrpSpPr/>
          <p:nvPr/>
        </p:nvGrpSpPr>
        <p:grpSpPr>
          <a:xfrm>
            <a:off x="10100725" y="6342944"/>
            <a:ext cx="1933575" cy="368284"/>
            <a:chOff x="914400" y="631300"/>
            <a:chExt cx="3867150" cy="704850"/>
          </a:xfrm>
        </p:grpSpPr>
        <p:pic>
          <p:nvPicPr>
            <p:cNvPr id="31" name="Google Shape;31;g319c6e7aec8_0_11"/>
            <p:cNvPicPr preferRelativeResize="0"/>
            <p:nvPr/>
          </p:nvPicPr>
          <p:blipFill rotWithShape="1">
            <a:blip r:embed="rId2">
              <a:alphaModFix/>
            </a:blip>
            <a:srcRect b="0" l="0" r="0" t="0"/>
            <a:stretch/>
          </p:blipFill>
          <p:spPr>
            <a:xfrm>
              <a:off x="914400" y="631300"/>
              <a:ext cx="704850" cy="704850"/>
            </a:xfrm>
            <a:prstGeom prst="rect">
              <a:avLst/>
            </a:prstGeom>
            <a:noFill/>
            <a:ln>
              <a:noFill/>
            </a:ln>
          </p:spPr>
        </p:pic>
        <p:pic>
          <p:nvPicPr>
            <p:cNvPr id="32" name="Google Shape;32;g319c6e7aec8_0_11"/>
            <p:cNvPicPr preferRelativeResize="0"/>
            <p:nvPr/>
          </p:nvPicPr>
          <p:blipFill rotWithShape="1">
            <a:blip r:embed="rId3">
              <a:alphaModFix/>
            </a:blip>
            <a:srcRect b="0" l="0" r="0" t="0"/>
            <a:stretch/>
          </p:blipFill>
          <p:spPr>
            <a:xfrm>
              <a:off x="1619250" y="697975"/>
              <a:ext cx="3162300" cy="57150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En blanco">
  <p:cSld name="6_En blanco">
    <p:spTree>
      <p:nvGrpSpPr>
        <p:cNvPr id="33" name="Shape 33"/>
        <p:cNvGrpSpPr/>
        <p:nvPr/>
      </p:nvGrpSpPr>
      <p:grpSpPr>
        <a:xfrm>
          <a:off x="0" y="0"/>
          <a:ext cx="0" cy="0"/>
          <a:chOff x="0" y="0"/>
          <a:chExt cx="0" cy="0"/>
        </a:xfrm>
      </p:grpSpPr>
      <p:sp>
        <p:nvSpPr>
          <p:cNvPr id="34" name="Google Shape;34;p30"/>
          <p:cNvSpPr txBox="1"/>
          <p:nvPr>
            <p:ph type="title"/>
          </p:nvPr>
        </p:nvSpPr>
        <p:spPr>
          <a:xfrm>
            <a:off x="564897" y="253887"/>
            <a:ext cx="11145506" cy="100616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34343"/>
              </a:buClr>
              <a:buSzPts val="1200"/>
              <a:buFont typeface="Arial"/>
              <a:buNone/>
              <a:defRPr b="0" i="0" sz="3000" u="none" cap="none" strike="noStrike">
                <a:solidFill>
                  <a:srgbClr val="434343"/>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9pPr>
          </a:lstStyle>
          <a:p/>
        </p:txBody>
      </p:sp>
      <p:sp>
        <p:nvSpPr>
          <p:cNvPr id="35" name="Google Shape;35;p30"/>
          <p:cNvSpPr txBox="1"/>
          <p:nvPr>
            <p:ph idx="1" type="body"/>
          </p:nvPr>
        </p:nvSpPr>
        <p:spPr>
          <a:xfrm>
            <a:off x="564900" y="1357300"/>
            <a:ext cx="5538900" cy="492930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1200"/>
              </a:spcBef>
              <a:spcAft>
                <a:spcPts val="0"/>
              </a:spcAft>
              <a:buClr>
                <a:srgbClr val="BF2861"/>
              </a:buClr>
              <a:buSzPts val="1600"/>
              <a:buFont typeface="Noto Sans Symbols"/>
              <a:buChar char="▪"/>
              <a:defRPr b="0" i="0" sz="1600" u="none" cap="none" strike="noStrike">
                <a:solidFill>
                  <a:srgbClr val="595959"/>
                </a:solidFill>
                <a:latin typeface="Arial"/>
                <a:ea typeface="Arial"/>
                <a:cs typeface="Arial"/>
                <a:sym typeface="Arial"/>
              </a:defRPr>
            </a:lvl1pPr>
            <a:lvl2pPr indent="-317500" lvl="1" marL="914400" marR="0" rtl="0" algn="l">
              <a:lnSpc>
                <a:spcPct val="100000"/>
              </a:lnSpc>
              <a:spcBef>
                <a:spcPts val="360"/>
              </a:spcBef>
              <a:spcAft>
                <a:spcPts val="0"/>
              </a:spcAft>
              <a:buClr>
                <a:srgbClr val="595959"/>
              </a:buClr>
              <a:buSzPts val="1400"/>
              <a:buFont typeface="Arial"/>
              <a:buChar char="•"/>
              <a:defRPr b="0" i="0" sz="1400" u="none" cap="none" strike="noStrike">
                <a:solidFill>
                  <a:srgbClr val="595959"/>
                </a:solidFill>
                <a:latin typeface="Arial"/>
                <a:ea typeface="Arial"/>
                <a:cs typeface="Arial"/>
                <a:sym typeface="Arial"/>
              </a:defRPr>
            </a:lvl2pPr>
            <a:lvl3pPr indent="-304800" lvl="2" marL="1371600" marR="0" rtl="0" algn="l">
              <a:lnSpc>
                <a:spcPct val="100000"/>
              </a:lnSpc>
              <a:spcBef>
                <a:spcPts val="320"/>
              </a:spcBef>
              <a:spcAft>
                <a:spcPts val="0"/>
              </a:spcAft>
              <a:buClr>
                <a:srgbClr val="595959"/>
              </a:buClr>
              <a:buSzPts val="1200"/>
              <a:buFont typeface="Merriweather Sans"/>
              <a:buChar char="□"/>
              <a:defRPr b="0" i="0" sz="1200" u="none" cap="none" strike="noStrike">
                <a:solidFill>
                  <a:srgbClr val="595959"/>
                </a:solidFill>
                <a:latin typeface="Arial"/>
                <a:ea typeface="Arial"/>
                <a:cs typeface="Arial"/>
                <a:sym typeface="Arial"/>
              </a:defRPr>
            </a:lvl3pPr>
            <a:lvl4pPr indent="-304800" lvl="3" marL="1828800" marR="0" rtl="0" algn="l">
              <a:lnSpc>
                <a:spcPct val="100000"/>
              </a:lnSpc>
              <a:spcBef>
                <a:spcPts val="28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4pPr>
            <a:lvl5pPr indent="-304800" lvl="4" marL="2286000" marR="0" rtl="0" algn="l">
              <a:lnSpc>
                <a:spcPct val="100000"/>
              </a:lnSpc>
              <a:spcBef>
                <a:spcPts val="240"/>
              </a:spcBef>
              <a:spcAft>
                <a:spcPts val="0"/>
              </a:spcAft>
              <a:buClr>
                <a:srgbClr val="595959"/>
              </a:buClr>
              <a:buSzPts val="1200"/>
              <a:buFont typeface="Arial"/>
              <a:buChar char="»"/>
              <a:defRPr b="0" i="0" sz="1200" u="none" cap="none" strike="noStrike">
                <a:solidFill>
                  <a:srgbClr val="595959"/>
                </a:solidFill>
                <a:latin typeface="Arial"/>
                <a:ea typeface="Arial"/>
                <a:cs typeface="Arial"/>
                <a:sym typeface="Arial"/>
              </a:defRPr>
            </a:lvl5pPr>
            <a:lvl6pPr indent="-304800" lvl="5" marL="2743200" marR="0" rtl="0" algn="l">
              <a:lnSpc>
                <a:spcPct val="100000"/>
              </a:lnSpc>
              <a:spcBef>
                <a:spcPts val="47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47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47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47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cxnSp>
        <p:nvCxnSpPr>
          <p:cNvPr id="36" name="Google Shape;36;p30"/>
          <p:cNvCxnSpPr/>
          <p:nvPr/>
        </p:nvCxnSpPr>
        <p:spPr>
          <a:xfrm rot="10800000">
            <a:off x="321958" y="279962"/>
            <a:ext cx="5145" cy="1013542"/>
          </a:xfrm>
          <a:prstGeom prst="straightConnector1">
            <a:avLst/>
          </a:prstGeom>
          <a:noFill/>
          <a:ln cap="flat" cmpd="sng" w="38100">
            <a:solidFill>
              <a:srgbClr val="D00166"/>
            </a:solidFill>
            <a:prstDash val="solid"/>
            <a:round/>
            <a:headEnd len="sm" w="sm" type="none"/>
            <a:tailEnd len="sm" w="sm" type="none"/>
          </a:ln>
        </p:spPr>
      </p:cxnSp>
      <p:sp>
        <p:nvSpPr>
          <p:cNvPr id="37" name="Google Shape;37;p30"/>
          <p:cNvSpPr txBox="1"/>
          <p:nvPr>
            <p:ph idx="12" type="sldNum"/>
          </p:nvPr>
        </p:nvSpPr>
        <p:spPr>
          <a:xfrm>
            <a:off x="5407286" y="6492879"/>
            <a:ext cx="1377433"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grpSp>
        <p:nvGrpSpPr>
          <p:cNvPr id="38" name="Google Shape;38;p30"/>
          <p:cNvGrpSpPr/>
          <p:nvPr/>
        </p:nvGrpSpPr>
        <p:grpSpPr>
          <a:xfrm>
            <a:off x="10100725" y="6342944"/>
            <a:ext cx="1933575" cy="368284"/>
            <a:chOff x="914400" y="631300"/>
            <a:chExt cx="3867150" cy="704850"/>
          </a:xfrm>
        </p:grpSpPr>
        <p:pic>
          <p:nvPicPr>
            <p:cNvPr id="39" name="Google Shape;39;p30"/>
            <p:cNvPicPr preferRelativeResize="0"/>
            <p:nvPr/>
          </p:nvPicPr>
          <p:blipFill rotWithShape="1">
            <a:blip r:embed="rId2">
              <a:alphaModFix/>
            </a:blip>
            <a:srcRect b="0" l="0" r="0" t="0"/>
            <a:stretch/>
          </p:blipFill>
          <p:spPr>
            <a:xfrm>
              <a:off x="914400" y="631300"/>
              <a:ext cx="704850" cy="704850"/>
            </a:xfrm>
            <a:prstGeom prst="rect">
              <a:avLst/>
            </a:prstGeom>
            <a:noFill/>
            <a:ln>
              <a:noFill/>
            </a:ln>
          </p:spPr>
        </p:pic>
        <p:pic>
          <p:nvPicPr>
            <p:cNvPr id="40" name="Google Shape;40;p30"/>
            <p:cNvPicPr preferRelativeResize="0"/>
            <p:nvPr/>
          </p:nvPicPr>
          <p:blipFill rotWithShape="1">
            <a:blip r:embed="rId3">
              <a:alphaModFix/>
            </a:blip>
            <a:srcRect b="0" l="0" r="0" t="0"/>
            <a:stretch/>
          </p:blipFill>
          <p:spPr>
            <a:xfrm>
              <a:off x="1619250" y="697975"/>
              <a:ext cx="3162300" cy="5715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 blanco">
  <p:cSld name="2_En blanco">
    <p:spTree>
      <p:nvGrpSpPr>
        <p:cNvPr id="41" name="Shape 41"/>
        <p:cNvGrpSpPr/>
        <p:nvPr/>
      </p:nvGrpSpPr>
      <p:grpSpPr>
        <a:xfrm>
          <a:off x="0" y="0"/>
          <a:ext cx="0" cy="0"/>
          <a:chOff x="0" y="0"/>
          <a:chExt cx="0" cy="0"/>
        </a:xfrm>
      </p:grpSpPr>
      <p:sp>
        <p:nvSpPr>
          <p:cNvPr id="42" name="Google Shape;42;p29"/>
          <p:cNvSpPr txBox="1"/>
          <p:nvPr>
            <p:ph type="title"/>
          </p:nvPr>
        </p:nvSpPr>
        <p:spPr>
          <a:xfrm>
            <a:off x="564897" y="253887"/>
            <a:ext cx="10492766" cy="100616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434343"/>
              </a:buClr>
              <a:buSzPts val="1200"/>
              <a:buFont typeface="Arial"/>
              <a:buNone/>
              <a:defRPr b="0" i="0" sz="3000" u="none" cap="none" strike="noStrike">
                <a:solidFill>
                  <a:srgbClr val="434343"/>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5163" u="none" cap="none" strike="noStrike">
                <a:solidFill>
                  <a:schemeClr val="dk1"/>
                </a:solidFill>
                <a:latin typeface="Calibri"/>
                <a:ea typeface="Calibri"/>
                <a:cs typeface="Calibri"/>
                <a:sym typeface="Calibri"/>
              </a:defRPr>
            </a:lvl9pPr>
          </a:lstStyle>
          <a:p/>
        </p:txBody>
      </p:sp>
      <p:cxnSp>
        <p:nvCxnSpPr>
          <p:cNvPr id="43" name="Google Shape;43;p29"/>
          <p:cNvCxnSpPr/>
          <p:nvPr/>
        </p:nvCxnSpPr>
        <p:spPr>
          <a:xfrm rot="10800000">
            <a:off x="321958" y="279962"/>
            <a:ext cx="5145" cy="1013542"/>
          </a:xfrm>
          <a:prstGeom prst="straightConnector1">
            <a:avLst/>
          </a:prstGeom>
          <a:noFill/>
          <a:ln cap="flat" cmpd="sng" w="38100">
            <a:solidFill>
              <a:srgbClr val="D00166"/>
            </a:solidFill>
            <a:prstDash val="solid"/>
            <a:round/>
            <a:headEnd len="sm" w="sm" type="none"/>
            <a:tailEnd len="sm" w="sm" type="none"/>
          </a:ln>
        </p:spPr>
      </p:cxnSp>
      <p:sp>
        <p:nvSpPr>
          <p:cNvPr id="44" name="Google Shape;44;p29"/>
          <p:cNvSpPr txBox="1"/>
          <p:nvPr>
            <p:ph idx="12" type="sldNum"/>
          </p:nvPr>
        </p:nvSpPr>
        <p:spPr>
          <a:xfrm>
            <a:off x="5407286" y="6492879"/>
            <a:ext cx="1377433"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1" i="0" sz="1300" u="none" cap="none" strike="noStrike">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grpSp>
        <p:nvGrpSpPr>
          <p:cNvPr id="45" name="Google Shape;45;p29"/>
          <p:cNvGrpSpPr/>
          <p:nvPr/>
        </p:nvGrpSpPr>
        <p:grpSpPr>
          <a:xfrm>
            <a:off x="10100725" y="6342944"/>
            <a:ext cx="1933575" cy="368284"/>
            <a:chOff x="914400" y="631300"/>
            <a:chExt cx="3867150" cy="704850"/>
          </a:xfrm>
        </p:grpSpPr>
        <p:pic>
          <p:nvPicPr>
            <p:cNvPr id="46" name="Google Shape;46;p29"/>
            <p:cNvPicPr preferRelativeResize="0"/>
            <p:nvPr/>
          </p:nvPicPr>
          <p:blipFill rotWithShape="1">
            <a:blip r:embed="rId2">
              <a:alphaModFix/>
            </a:blip>
            <a:srcRect b="0" l="0" r="0" t="0"/>
            <a:stretch/>
          </p:blipFill>
          <p:spPr>
            <a:xfrm>
              <a:off x="914400" y="631300"/>
              <a:ext cx="704850" cy="704850"/>
            </a:xfrm>
            <a:prstGeom prst="rect">
              <a:avLst/>
            </a:prstGeom>
            <a:noFill/>
            <a:ln>
              <a:noFill/>
            </a:ln>
          </p:spPr>
        </p:pic>
        <p:pic>
          <p:nvPicPr>
            <p:cNvPr id="47" name="Google Shape;47;p29"/>
            <p:cNvPicPr preferRelativeResize="0"/>
            <p:nvPr/>
          </p:nvPicPr>
          <p:blipFill rotWithShape="1">
            <a:blip r:embed="rId3">
              <a:alphaModFix/>
            </a:blip>
            <a:srcRect b="0" l="0" r="0" t="0"/>
            <a:stretch/>
          </p:blipFill>
          <p:spPr>
            <a:xfrm>
              <a:off x="1619250" y="697975"/>
              <a:ext cx="3162300" cy="5715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github.com/FIWARE/tmforum-api" TargetMode="External"/><Relationship Id="rId4" Type="http://schemas.openxmlformats.org/officeDocument/2006/relationships/hyperlink" Target="https://github.com/FIWARE/contract-management" TargetMode="External"/><Relationship Id="rId5"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github.com/FIWARE/data-space-connector/blob/fix-local-deploy/doc/deployment-integration/local-deployment/LOCAL.M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tmforum.org/oda/open-apis/directory" TargetMode="External"/><Relationship Id="rId4" Type="http://schemas.openxmlformats.org/officeDocument/2006/relationships/hyperlink" Target="https://github.com/FIWARE/tmforum-api" TargetMode="External"/><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914400" y="2603605"/>
            <a:ext cx="10363200" cy="85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3200"/>
              <a:buFont typeface="Arial"/>
              <a:buNone/>
            </a:pPr>
            <a:r>
              <a:rPr lang="en-US"/>
              <a:t>Contract Negotiation and Marketplace</a:t>
            </a:r>
            <a:endParaRPr/>
          </a:p>
        </p:txBody>
      </p:sp>
      <p:sp>
        <p:nvSpPr>
          <p:cNvPr id="54" name="Google Shape;54;p1"/>
          <p:cNvSpPr txBox="1"/>
          <p:nvPr>
            <p:ph idx="1" type="subTitle"/>
          </p:nvPr>
        </p:nvSpPr>
        <p:spPr>
          <a:xfrm>
            <a:off x="914400" y="4106179"/>
            <a:ext cx="10363200" cy="97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lang="en-US"/>
              <a:t>Francisco de la Vega</a:t>
            </a:r>
            <a:br>
              <a:rPr lang="en-US"/>
            </a:br>
            <a:r>
              <a:rPr lang="en-US"/>
              <a:t>francisco.delavega@seamware.com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3bd8f59ec9_0_135"/>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TMForum Entity Model</a:t>
            </a:r>
            <a:endParaRPr/>
          </a:p>
        </p:txBody>
      </p:sp>
      <p:sp>
        <p:nvSpPr>
          <p:cNvPr id="128" name="Google Shape;128;g33bd8f59ec9_0_135"/>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129" name="Google Shape;129;g33bd8f59ec9_0_135"/>
          <p:cNvPicPr preferRelativeResize="0"/>
          <p:nvPr/>
        </p:nvPicPr>
        <p:blipFill>
          <a:blip r:embed="rId3">
            <a:alphaModFix/>
          </a:blip>
          <a:stretch>
            <a:fillRect/>
          </a:stretch>
        </p:blipFill>
        <p:spPr>
          <a:xfrm>
            <a:off x="1734138" y="1260075"/>
            <a:ext cx="8723725" cy="488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3bd8f59ec9_0_144"/>
          <p:cNvSpPr txBox="1"/>
          <p:nvPr>
            <p:ph type="ctrTitle"/>
          </p:nvPr>
        </p:nvSpPr>
        <p:spPr>
          <a:xfrm>
            <a:off x="914400" y="1693061"/>
            <a:ext cx="10363200" cy="10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Managing Users and Organizations</a:t>
            </a:r>
            <a:endParaRPr/>
          </a:p>
        </p:txBody>
      </p:sp>
      <p:sp>
        <p:nvSpPr>
          <p:cNvPr id="136" name="Google Shape;136;g33bd8f59ec9_0_144"/>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3bd8f59ec9_0_439"/>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Parties (Individuals and Organizations)</a:t>
            </a:r>
            <a:endParaRPr/>
          </a:p>
        </p:txBody>
      </p:sp>
      <p:sp>
        <p:nvSpPr>
          <p:cNvPr id="143" name="Google Shape;143;g33bd8f59ec9_0_439"/>
          <p:cNvSpPr txBox="1"/>
          <p:nvPr>
            <p:ph idx="1" type="body"/>
          </p:nvPr>
        </p:nvSpPr>
        <p:spPr>
          <a:xfrm>
            <a:off x="564900" y="1357300"/>
            <a:ext cx="109776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The TMForum Party Management API defines the individual as a single human being (a man, woman or child). The individual can be a customer, an employee or any other person that the organization needs to store information about</a:t>
            </a:r>
            <a:br>
              <a:rPr lang="en-US" sz="2000"/>
            </a:br>
            <a:endParaRPr sz="2000"/>
          </a:p>
          <a:p>
            <a:pPr indent="-355600" lvl="0" marL="457200" rtl="0" algn="l">
              <a:spcBef>
                <a:spcPts val="0"/>
              </a:spcBef>
              <a:spcAft>
                <a:spcPts val="0"/>
              </a:spcAft>
              <a:buSzPts val="2000"/>
              <a:buChar char="▪"/>
            </a:pPr>
            <a:r>
              <a:rPr lang="en-US" sz="2000"/>
              <a:t>An individual entity includes info like:</a:t>
            </a:r>
            <a:endParaRPr sz="2000"/>
          </a:p>
          <a:p>
            <a:pPr indent="-355600" lvl="1" marL="914400" rtl="0" algn="l">
              <a:spcBef>
                <a:spcPts val="0"/>
              </a:spcBef>
              <a:spcAft>
                <a:spcPts val="0"/>
              </a:spcAft>
              <a:buSzPts val="2000"/>
              <a:buChar char="•"/>
            </a:pPr>
            <a:r>
              <a:rPr b="1" lang="en-US" sz="2000"/>
              <a:t>givenName</a:t>
            </a:r>
            <a:r>
              <a:rPr lang="en-US" sz="2000"/>
              <a:t>: First name of the individual</a:t>
            </a:r>
            <a:endParaRPr sz="2000"/>
          </a:p>
          <a:p>
            <a:pPr indent="-355600" lvl="1" marL="914400" rtl="0" algn="l">
              <a:spcBef>
                <a:spcPts val="0"/>
              </a:spcBef>
              <a:spcAft>
                <a:spcPts val="0"/>
              </a:spcAft>
              <a:buSzPts val="2000"/>
              <a:buChar char="•"/>
            </a:pPr>
            <a:r>
              <a:rPr b="1" lang="en-US" sz="2000"/>
              <a:t>familyName</a:t>
            </a:r>
            <a:r>
              <a:rPr lang="en-US" sz="2000"/>
              <a:t>: Contains the non-chosen or inherited name. Also known as last name in the Western context</a:t>
            </a:r>
            <a:endParaRPr sz="2000"/>
          </a:p>
          <a:p>
            <a:pPr indent="-355600" lvl="1" marL="914400" rtl="0" algn="l">
              <a:spcBef>
                <a:spcPts val="0"/>
              </a:spcBef>
              <a:spcAft>
                <a:spcPts val="0"/>
              </a:spcAft>
              <a:buSzPts val="2000"/>
              <a:buChar char="•"/>
            </a:pPr>
            <a:r>
              <a:rPr b="1" lang="en-US" sz="2000"/>
              <a:t>contactMedium</a:t>
            </a:r>
            <a:r>
              <a:rPr lang="en-US" sz="2000"/>
              <a:t>: List of contact mediums.  Indicates the contact medium that could be used to contact the party</a:t>
            </a:r>
            <a:endParaRPr sz="2000"/>
          </a:p>
          <a:p>
            <a:pPr indent="-355600" lvl="1" marL="914400" rtl="0" algn="l">
              <a:spcBef>
                <a:spcPts val="0"/>
              </a:spcBef>
              <a:spcAft>
                <a:spcPts val="0"/>
              </a:spcAft>
              <a:buSzPts val="2000"/>
              <a:buChar char="•"/>
            </a:pPr>
            <a:r>
              <a:rPr b="1" lang="en-US" sz="2000"/>
              <a:t>externalReference</a:t>
            </a:r>
            <a:r>
              <a:rPr lang="en-US" sz="2000"/>
              <a:t>: A list of external references. External reference of the individual or reference in other system</a:t>
            </a:r>
            <a:endParaRPr sz="2000"/>
          </a:p>
          <a:p>
            <a:pPr indent="-355600" lvl="1" marL="914400" rtl="0" algn="l">
              <a:spcBef>
                <a:spcPts val="0"/>
              </a:spcBef>
              <a:spcAft>
                <a:spcPts val="0"/>
              </a:spcAft>
              <a:buSzPts val="2000"/>
              <a:buChar char="•"/>
            </a:pPr>
            <a:r>
              <a:rPr b="1" lang="en-US" sz="2000"/>
              <a:t>partyCharacteristic</a:t>
            </a:r>
            <a:r>
              <a:rPr lang="en-US" sz="2000"/>
              <a:t>: A list of characteristics. Describes a given characteristic of an object or entity through a name/value pair</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144" name="Google Shape;144;g33bd8f59ec9_0_439"/>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3bd8f59ec9_0_453"/>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Parties (Individuals and Organizations)</a:t>
            </a:r>
            <a:endParaRPr/>
          </a:p>
        </p:txBody>
      </p:sp>
      <p:sp>
        <p:nvSpPr>
          <p:cNvPr id="151" name="Google Shape;151;g33bd8f59ec9_0_453"/>
          <p:cNvSpPr txBox="1"/>
          <p:nvPr>
            <p:ph idx="1" type="body"/>
          </p:nvPr>
        </p:nvSpPr>
        <p:spPr>
          <a:xfrm>
            <a:off x="564900" y="1357300"/>
            <a:ext cx="109776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The TMForum Party Management API defines the organization as </a:t>
            </a:r>
            <a:r>
              <a:rPr lang="en-US" sz="2000"/>
              <a:t> a group of people identified by shared interests or purpose. Examples include business, department and enterprise. Because of the complex nature of many businesses, both organizations and organization units are represented by the same data</a:t>
            </a:r>
            <a:br>
              <a:rPr lang="en-US" sz="2000"/>
            </a:br>
            <a:endParaRPr sz="2000"/>
          </a:p>
          <a:p>
            <a:pPr indent="-355600" lvl="0" marL="457200" rtl="0" algn="l">
              <a:spcBef>
                <a:spcPts val="0"/>
              </a:spcBef>
              <a:spcAft>
                <a:spcPts val="0"/>
              </a:spcAft>
              <a:buSzPts val="2000"/>
              <a:buChar char="▪"/>
            </a:pPr>
            <a:r>
              <a:rPr lang="en-US" sz="2000"/>
              <a:t>An organization entity includes info like:</a:t>
            </a:r>
            <a:endParaRPr sz="2000"/>
          </a:p>
          <a:p>
            <a:pPr indent="-355600" lvl="1" marL="914400" rtl="0" algn="l">
              <a:spcBef>
                <a:spcPts val="0"/>
              </a:spcBef>
              <a:spcAft>
                <a:spcPts val="0"/>
              </a:spcAft>
              <a:buSzPts val="2000"/>
              <a:buChar char="•"/>
            </a:pPr>
            <a:r>
              <a:rPr b="1" lang="en-US" sz="2000"/>
              <a:t>tradingName</a:t>
            </a:r>
            <a:r>
              <a:rPr lang="en-US" sz="2000"/>
              <a:t>: Name that the organization (unit) trades under</a:t>
            </a:r>
            <a:endParaRPr sz="2000"/>
          </a:p>
          <a:p>
            <a:pPr indent="-355600" lvl="1" marL="914400" rtl="0" algn="l">
              <a:spcBef>
                <a:spcPts val="0"/>
              </a:spcBef>
              <a:spcAft>
                <a:spcPts val="0"/>
              </a:spcAft>
              <a:buSzPts val="2000"/>
              <a:buChar char="•"/>
            </a:pPr>
            <a:r>
              <a:rPr b="1" lang="en-US" sz="2000"/>
              <a:t>isLegalEntity</a:t>
            </a:r>
            <a:r>
              <a:rPr lang="en-US" sz="2000"/>
              <a:t>: If value is true, the organization is a legal entity known by a national referential</a:t>
            </a:r>
            <a:endParaRPr sz="2000"/>
          </a:p>
          <a:p>
            <a:pPr indent="-355600" lvl="1" marL="914400" rtl="0" algn="l">
              <a:spcBef>
                <a:spcPts val="0"/>
              </a:spcBef>
              <a:spcAft>
                <a:spcPts val="0"/>
              </a:spcAft>
              <a:buSzPts val="2000"/>
              <a:buChar char="•"/>
            </a:pPr>
            <a:r>
              <a:rPr b="1" lang="en-US" sz="2000"/>
              <a:t>organizationType</a:t>
            </a:r>
            <a:r>
              <a:rPr lang="en-US" sz="2000"/>
              <a:t>: Type of Organization (company, department...)</a:t>
            </a:r>
            <a:endParaRPr sz="2000"/>
          </a:p>
          <a:p>
            <a:pPr indent="-355600" lvl="1" marL="914400" rtl="0" algn="l">
              <a:spcBef>
                <a:spcPts val="0"/>
              </a:spcBef>
              <a:spcAft>
                <a:spcPts val="0"/>
              </a:spcAft>
              <a:buSzPts val="2000"/>
              <a:buChar char="•"/>
            </a:pPr>
            <a:r>
              <a:rPr b="1" lang="en-US" sz="2000"/>
              <a:t>contactMedium</a:t>
            </a:r>
            <a:r>
              <a:rPr lang="en-US" sz="2000"/>
              <a:t>: A list of contact mediums. Indicates the contact medium that could be used to contact the party</a:t>
            </a:r>
            <a:endParaRPr sz="2000"/>
          </a:p>
          <a:p>
            <a:pPr indent="-355600" lvl="1" marL="914400" rtl="0" algn="l">
              <a:spcBef>
                <a:spcPts val="0"/>
              </a:spcBef>
              <a:spcAft>
                <a:spcPts val="0"/>
              </a:spcAft>
              <a:buSzPts val="2000"/>
              <a:buChar char="•"/>
            </a:pPr>
            <a:r>
              <a:rPr b="1" lang="en-US" sz="2000"/>
              <a:t>partyCharacteristic</a:t>
            </a:r>
            <a:r>
              <a:rPr lang="en-US" sz="2000"/>
              <a:t>: List of characteristics. Describes a given characteristic of an object or entity through a name/value pair</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152" name="Google Shape;152;g33bd8f59ec9_0_453"/>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3bd8f59ec9_0_466"/>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Parties (Individuals and Organizations)</a:t>
            </a:r>
            <a:endParaRPr/>
          </a:p>
        </p:txBody>
      </p:sp>
      <p:sp>
        <p:nvSpPr>
          <p:cNvPr id="159" name="Google Shape;159;g33bd8f59ec9_0_466"/>
          <p:cNvSpPr txBox="1"/>
          <p:nvPr>
            <p:ph idx="1" type="body"/>
          </p:nvPr>
        </p:nvSpPr>
        <p:spPr>
          <a:xfrm>
            <a:off x="564900" y="1357300"/>
            <a:ext cx="109776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The TMForum Party Management API defines the organization as  a group of people identified by shared interests or purpose. Examples include business, department and enterprise. Because of the complex nature of many businesses, both organizations and organization units are represented by the same data</a:t>
            </a:r>
            <a:br>
              <a:rPr lang="en-US" sz="2000"/>
            </a:br>
            <a:endParaRPr sz="2000"/>
          </a:p>
          <a:p>
            <a:pPr indent="-355600" lvl="0" marL="457200" rtl="0" algn="l">
              <a:spcBef>
                <a:spcPts val="0"/>
              </a:spcBef>
              <a:spcAft>
                <a:spcPts val="0"/>
              </a:spcAft>
              <a:buSzPts val="2000"/>
              <a:buChar char="▪"/>
            </a:pPr>
            <a:r>
              <a:rPr lang="en-US" sz="2000"/>
              <a:t>An organization entity includes info like:</a:t>
            </a:r>
            <a:endParaRPr sz="2000"/>
          </a:p>
          <a:p>
            <a:pPr indent="-355600" lvl="1" marL="914400" rtl="0" algn="l">
              <a:spcBef>
                <a:spcPts val="0"/>
              </a:spcBef>
              <a:spcAft>
                <a:spcPts val="0"/>
              </a:spcAft>
              <a:buSzPts val="2000"/>
              <a:buChar char="•"/>
            </a:pPr>
            <a:r>
              <a:rPr b="1" lang="en-US" sz="2000"/>
              <a:t>tradingName</a:t>
            </a:r>
            <a:r>
              <a:rPr lang="en-US" sz="2000"/>
              <a:t>: Name that the organization (unit) trades under</a:t>
            </a:r>
            <a:endParaRPr sz="2000"/>
          </a:p>
          <a:p>
            <a:pPr indent="-355600" lvl="1" marL="914400" rtl="0" algn="l">
              <a:spcBef>
                <a:spcPts val="0"/>
              </a:spcBef>
              <a:spcAft>
                <a:spcPts val="0"/>
              </a:spcAft>
              <a:buSzPts val="2000"/>
              <a:buChar char="•"/>
            </a:pPr>
            <a:r>
              <a:rPr b="1" lang="en-US" sz="2000"/>
              <a:t>isLegalEntity</a:t>
            </a:r>
            <a:r>
              <a:rPr lang="en-US" sz="2000"/>
              <a:t>: If value is true, the organization is a legal entity known by a national referential</a:t>
            </a:r>
            <a:endParaRPr sz="2000"/>
          </a:p>
          <a:p>
            <a:pPr indent="-355600" lvl="1" marL="914400" rtl="0" algn="l">
              <a:spcBef>
                <a:spcPts val="0"/>
              </a:spcBef>
              <a:spcAft>
                <a:spcPts val="0"/>
              </a:spcAft>
              <a:buSzPts val="2000"/>
              <a:buChar char="•"/>
            </a:pPr>
            <a:r>
              <a:rPr b="1" lang="en-US" sz="2000"/>
              <a:t>organizationType</a:t>
            </a:r>
            <a:r>
              <a:rPr lang="en-US" sz="2000"/>
              <a:t>: Type of Organization (company, department...)</a:t>
            </a:r>
            <a:endParaRPr sz="2000"/>
          </a:p>
          <a:p>
            <a:pPr indent="-355600" lvl="1" marL="914400" rtl="0" algn="l">
              <a:spcBef>
                <a:spcPts val="0"/>
              </a:spcBef>
              <a:spcAft>
                <a:spcPts val="0"/>
              </a:spcAft>
              <a:buSzPts val="2000"/>
              <a:buChar char="•"/>
            </a:pPr>
            <a:r>
              <a:rPr b="1" lang="en-US" sz="2000"/>
              <a:t>contactMedium</a:t>
            </a:r>
            <a:r>
              <a:rPr lang="en-US" sz="2000"/>
              <a:t>: A list of contact mediums. Indicates the contact medium that could be used to contact the party</a:t>
            </a:r>
            <a:endParaRPr sz="2000"/>
          </a:p>
          <a:p>
            <a:pPr indent="-355600" lvl="1" marL="914400" rtl="0" algn="l">
              <a:spcBef>
                <a:spcPts val="0"/>
              </a:spcBef>
              <a:spcAft>
                <a:spcPts val="0"/>
              </a:spcAft>
              <a:buSzPts val="2000"/>
              <a:buChar char="•"/>
            </a:pPr>
            <a:r>
              <a:rPr b="1" lang="en-US" sz="2000"/>
              <a:t>partyCharacteristic</a:t>
            </a:r>
            <a:r>
              <a:rPr lang="en-US" sz="2000"/>
              <a:t>: List of characteristics. Describes a given characteristic of an object or entity through a name/value pair</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160" name="Google Shape;160;g33bd8f59ec9_0_466"/>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3bd8f59ec9_0_473"/>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Accounts (Billing Account)</a:t>
            </a:r>
            <a:endParaRPr/>
          </a:p>
        </p:txBody>
      </p:sp>
      <p:sp>
        <p:nvSpPr>
          <p:cNvPr id="167" name="Google Shape;167;g33bd8f59ec9_0_473"/>
          <p:cNvSpPr txBox="1"/>
          <p:nvPr>
            <p:ph idx="1" type="body"/>
          </p:nvPr>
        </p:nvSpPr>
        <p:spPr>
          <a:xfrm>
            <a:off x="564900" y="1357300"/>
            <a:ext cx="109776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The TMForum Account Management API defines the Billing Account  as a</a:t>
            </a:r>
            <a:r>
              <a:rPr lang="en-US" sz="2000"/>
              <a:t> party account used for billing purposes. It includes a description of the bill structure.</a:t>
            </a:r>
            <a:br>
              <a:rPr lang="en-US" sz="2000"/>
            </a:br>
            <a:endParaRPr sz="2000"/>
          </a:p>
          <a:p>
            <a:pPr indent="-355600" lvl="0" marL="457200" rtl="0" algn="l">
              <a:spcBef>
                <a:spcPts val="0"/>
              </a:spcBef>
              <a:spcAft>
                <a:spcPts val="0"/>
              </a:spcAft>
              <a:buSzPts val="2000"/>
              <a:buChar char="▪"/>
            </a:pPr>
            <a:r>
              <a:rPr lang="en-US" sz="2000"/>
              <a:t>A billing account entity includes info like:</a:t>
            </a:r>
            <a:endParaRPr sz="2000"/>
          </a:p>
          <a:p>
            <a:pPr indent="-355600" lvl="1" marL="914400" rtl="0" algn="l">
              <a:spcBef>
                <a:spcPts val="0"/>
              </a:spcBef>
              <a:spcAft>
                <a:spcPts val="0"/>
              </a:spcAft>
              <a:buSzPts val="2000"/>
              <a:buChar char="•"/>
            </a:pPr>
            <a:r>
              <a:rPr b="1" lang="en-US" sz="2000"/>
              <a:t>name</a:t>
            </a:r>
            <a:r>
              <a:rPr lang="en-US" sz="2000"/>
              <a:t>: Name of the account</a:t>
            </a:r>
            <a:endParaRPr sz="2000"/>
          </a:p>
          <a:p>
            <a:pPr indent="-355600" lvl="1" marL="914400" rtl="0" algn="l">
              <a:spcBef>
                <a:spcPts val="0"/>
              </a:spcBef>
              <a:spcAft>
                <a:spcPts val="0"/>
              </a:spcAft>
              <a:buSzPts val="2000"/>
              <a:buChar char="•"/>
            </a:pPr>
            <a:r>
              <a:rPr b="1" lang="en-US" sz="2000"/>
              <a:t>accountType</a:t>
            </a:r>
            <a:r>
              <a:rPr lang="en-US" sz="2000"/>
              <a:t>: A categorization of an account, such as individual, joint, and so forth, whose instances share some of the same characteristics</a:t>
            </a:r>
            <a:endParaRPr sz="2000"/>
          </a:p>
          <a:p>
            <a:pPr indent="-355600" lvl="1" marL="914400" rtl="0" algn="l">
              <a:spcBef>
                <a:spcPts val="0"/>
              </a:spcBef>
              <a:spcAft>
                <a:spcPts val="0"/>
              </a:spcAft>
              <a:buSzPts val="2000"/>
              <a:buChar char="•"/>
            </a:pPr>
            <a:r>
              <a:rPr b="1" lang="en-US" sz="2000"/>
              <a:t>contact</a:t>
            </a:r>
            <a:r>
              <a:rPr lang="en-US" sz="2000"/>
              <a:t>: An individual or an organization used as a contact point for a given account and accessed via some contact medium</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168" name="Google Shape;168;g33bd8f59ec9_0_473"/>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3bd8f59ec9_0_419"/>
          <p:cNvSpPr txBox="1"/>
          <p:nvPr>
            <p:ph type="ctrTitle"/>
          </p:nvPr>
        </p:nvSpPr>
        <p:spPr>
          <a:xfrm>
            <a:off x="914400" y="1693061"/>
            <a:ext cx="10363200" cy="10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to publish a product offering</a:t>
            </a:r>
            <a:endParaRPr/>
          </a:p>
        </p:txBody>
      </p:sp>
      <p:sp>
        <p:nvSpPr>
          <p:cNvPr id="175" name="Google Shape;175;g33bd8f59ec9_0_419"/>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3bd8f59ec9_0_331"/>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Catalog Lifecycle</a:t>
            </a:r>
            <a:endParaRPr/>
          </a:p>
        </p:txBody>
      </p:sp>
      <p:sp>
        <p:nvSpPr>
          <p:cNvPr id="182" name="Google Shape;182;g33bd8f59ec9_0_331"/>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183" name="Google Shape;183;g33bd8f59ec9_0_331"/>
          <p:cNvPicPr preferRelativeResize="0"/>
          <p:nvPr/>
        </p:nvPicPr>
        <p:blipFill>
          <a:blip r:embed="rId3">
            <a:alphaModFix/>
          </a:blip>
          <a:stretch>
            <a:fillRect/>
          </a:stretch>
        </p:blipFill>
        <p:spPr>
          <a:xfrm>
            <a:off x="982375" y="1493800"/>
            <a:ext cx="4552950" cy="4552950"/>
          </a:xfrm>
          <a:prstGeom prst="rect">
            <a:avLst/>
          </a:prstGeom>
          <a:noFill/>
          <a:ln>
            <a:noFill/>
          </a:ln>
        </p:spPr>
      </p:pic>
      <p:sp>
        <p:nvSpPr>
          <p:cNvPr id="184" name="Google Shape;184;g33bd8f59ec9_0_331"/>
          <p:cNvSpPr txBox="1"/>
          <p:nvPr>
            <p:ph idx="1" type="body"/>
          </p:nvPr>
        </p:nvSpPr>
        <p:spPr>
          <a:xfrm>
            <a:off x="6262100" y="1330225"/>
            <a:ext cx="4837800" cy="48801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The TMForum Catalog Management API defines a lifecycle for catalog elements:</a:t>
            </a:r>
            <a:endParaRPr sz="2000"/>
          </a:p>
          <a:p>
            <a:pPr indent="-355600" lvl="1" marL="914400" rtl="0" algn="l">
              <a:spcBef>
                <a:spcPts val="0"/>
              </a:spcBef>
              <a:spcAft>
                <a:spcPts val="0"/>
              </a:spcAft>
              <a:buSzPts val="2000"/>
              <a:buChar char="•"/>
            </a:pPr>
            <a:r>
              <a:rPr b="1" lang="en-US" sz="2000"/>
              <a:t>Active</a:t>
            </a:r>
            <a:r>
              <a:rPr lang="en-US" sz="2000"/>
              <a:t>: The element is not ready for monetization</a:t>
            </a:r>
            <a:endParaRPr sz="2000"/>
          </a:p>
          <a:p>
            <a:pPr indent="-355600" lvl="1" marL="914400" rtl="0" algn="l">
              <a:spcBef>
                <a:spcPts val="0"/>
              </a:spcBef>
              <a:spcAft>
                <a:spcPts val="0"/>
              </a:spcAft>
              <a:buSzPts val="2000"/>
              <a:buChar char="•"/>
            </a:pPr>
            <a:r>
              <a:rPr b="1" lang="en-US" sz="2000"/>
              <a:t>Launched</a:t>
            </a:r>
            <a:r>
              <a:rPr lang="en-US" sz="2000"/>
              <a:t>: The element is available for being </a:t>
            </a:r>
            <a:r>
              <a:rPr lang="en-US" sz="2000"/>
              <a:t>discovered</a:t>
            </a:r>
            <a:r>
              <a:rPr lang="en-US" sz="2000"/>
              <a:t> and acquired</a:t>
            </a:r>
            <a:endParaRPr sz="2000"/>
          </a:p>
          <a:p>
            <a:pPr indent="-355600" lvl="1" marL="914400" rtl="0" algn="l">
              <a:spcBef>
                <a:spcPts val="0"/>
              </a:spcBef>
              <a:spcAft>
                <a:spcPts val="0"/>
              </a:spcAft>
              <a:buSzPts val="2000"/>
              <a:buChar char="•"/>
            </a:pPr>
            <a:r>
              <a:rPr b="1" lang="en-US" sz="2000"/>
              <a:t>Retired</a:t>
            </a:r>
            <a:r>
              <a:rPr lang="en-US" sz="2000"/>
              <a:t>: The element is no longer available for acquiring by customers keep it</a:t>
            </a:r>
            <a:endParaRPr sz="2000"/>
          </a:p>
          <a:p>
            <a:pPr indent="-355600" lvl="1" marL="914400" rtl="0" algn="l">
              <a:spcBef>
                <a:spcPts val="0"/>
              </a:spcBef>
              <a:spcAft>
                <a:spcPts val="0"/>
              </a:spcAft>
              <a:buSzPts val="2000"/>
              <a:buChar char="•"/>
            </a:pPr>
            <a:r>
              <a:rPr b="1" lang="en-US" sz="2000"/>
              <a:t>Obsolete</a:t>
            </a:r>
            <a:r>
              <a:rPr lang="en-US" sz="2000"/>
              <a:t>: The element cannot be acquired nor accessed by customers</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3bd8f59ec9_0_15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Create Catalogs and Categories</a:t>
            </a:r>
            <a:endParaRPr/>
          </a:p>
        </p:txBody>
      </p:sp>
      <p:sp>
        <p:nvSpPr>
          <p:cNvPr id="191" name="Google Shape;191;g33bd8f59ec9_0_150"/>
          <p:cNvSpPr txBox="1"/>
          <p:nvPr>
            <p:ph idx="1" type="body"/>
          </p:nvPr>
        </p:nvSpPr>
        <p:spPr>
          <a:xfrm>
            <a:off x="564900" y="1357300"/>
            <a:ext cx="71982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Product Categories</a:t>
            </a:r>
            <a:endParaRPr sz="2000"/>
          </a:p>
          <a:p>
            <a:pPr indent="-342900" lvl="1" marL="914400" rtl="0" algn="l">
              <a:spcBef>
                <a:spcPts val="0"/>
              </a:spcBef>
              <a:spcAft>
                <a:spcPts val="0"/>
              </a:spcAft>
              <a:buSzPts val="1800"/>
              <a:buChar char="•"/>
            </a:pPr>
            <a:r>
              <a:rPr lang="en-US" sz="1800"/>
              <a:t>The product category resource is used to group product offerings. Product Categories can contain other categories and/or product offerings</a:t>
            </a:r>
            <a:endParaRPr sz="1800"/>
          </a:p>
          <a:p>
            <a:pPr indent="0" lvl="0" marL="0" rtl="0" algn="l">
              <a:spcBef>
                <a:spcPts val="1200"/>
              </a:spcBef>
              <a:spcAft>
                <a:spcPts val="0"/>
              </a:spcAft>
              <a:buClr>
                <a:schemeClr val="dk1"/>
              </a:buClr>
              <a:buSzPts val="1100"/>
              <a:buFont typeface="Arial"/>
              <a:buNone/>
            </a:pPr>
            <a:r>
              <a:t/>
            </a:r>
            <a:endParaRPr sz="2000"/>
          </a:p>
          <a:p>
            <a:pPr indent="-355600" lvl="0" marL="457200" rtl="0" algn="l">
              <a:spcBef>
                <a:spcPts val="1200"/>
              </a:spcBef>
              <a:spcAft>
                <a:spcPts val="0"/>
              </a:spcAft>
              <a:buSzPts val="2000"/>
              <a:buChar char="▪"/>
            </a:pPr>
            <a:r>
              <a:rPr lang="en-US"/>
              <a:t>A product category includes:</a:t>
            </a:r>
            <a:endParaRPr/>
          </a:p>
          <a:p>
            <a:pPr indent="-330200" lvl="1" marL="914400" rtl="0" algn="l">
              <a:spcBef>
                <a:spcPts val="0"/>
              </a:spcBef>
              <a:spcAft>
                <a:spcPts val="0"/>
              </a:spcAft>
              <a:buSzPts val="1600"/>
              <a:buChar char="•"/>
            </a:pPr>
            <a:r>
              <a:rPr b="1" lang="en-US"/>
              <a:t>name</a:t>
            </a:r>
            <a:r>
              <a:rPr lang="en-US"/>
              <a:t>: Name given to the category</a:t>
            </a:r>
            <a:endParaRPr/>
          </a:p>
          <a:p>
            <a:pPr indent="-330200" lvl="1" marL="914400" rtl="0" algn="l">
              <a:spcBef>
                <a:spcPts val="0"/>
              </a:spcBef>
              <a:spcAft>
                <a:spcPts val="0"/>
              </a:spcAft>
              <a:buSzPts val="1600"/>
              <a:buChar char="•"/>
            </a:pPr>
            <a:r>
              <a:rPr b="1" lang="en-US"/>
              <a:t>description</a:t>
            </a:r>
            <a:r>
              <a:rPr lang="en-US"/>
              <a:t>: A narrative that explains in detail the category.</a:t>
            </a:r>
            <a:endParaRPr/>
          </a:p>
          <a:p>
            <a:pPr indent="-330200" lvl="1" marL="914400" rtl="0" algn="l">
              <a:spcBef>
                <a:spcPts val="0"/>
              </a:spcBef>
              <a:spcAft>
                <a:spcPts val="0"/>
              </a:spcAft>
              <a:buSzPts val="1600"/>
              <a:buChar char="•"/>
            </a:pPr>
            <a:r>
              <a:rPr b="1" lang="en-US"/>
              <a:t>version</a:t>
            </a:r>
            <a:r>
              <a:rPr lang="en-US"/>
              <a:t>: Category version</a:t>
            </a:r>
            <a:endParaRPr/>
          </a:p>
          <a:p>
            <a:pPr indent="-330200" lvl="1" marL="914400" rtl="0" algn="l">
              <a:spcBef>
                <a:spcPts val="0"/>
              </a:spcBef>
              <a:spcAft>
                <a:spcPts val="0"/>
              </a:spcAft>
              <a:buSzPts val="1600"/>
              <a:buChar char="•"/>
            </a:pPr>
            <a:r>
              <a:rPr b="1" lang="en-US"/>
              <a:t>isRoot</a:t>
            </a:r>
            <a:r>
              <a:rPr lang="en-US"/>
              <a:t>: Whether the category is a root category or not</a:t>
            </a:r>
            <a:endParaRPr/>
          </a:p>
          <a:p>
            <a:pPr indent="-330200" lvl="1" marL="914400" rtl="0" algn="l">
              <a:spcBef>
                <a:spcPts val="0"/>
              </a:spcBef>
              <a:spcAft>
                <a:spcPts val="0"/>
              </a:spcAft>
              <a:buSzPts val="1600"/>
              <a:buChar char="•"/>
            </a:pPr>
            <a:r>
              <a:rPr b="1" lang="en-US"/>
              <a:t>parentId</a:t>
            </a:r>
            <a:r>
              <a:rPr lang="en-US"/>
              <a:t>: Id of the parent category of the category is not root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192" name="Google Shape;192;g33bd8f59ec9_0_15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193" name="Google Shape;193;g33bd8f59ec9_0_150"/>
          <p:cNvPicPr preferRelativeResize="0"/>
          <p:nvPr/>
        </p:nvPicPr>
        <p:blipFill>
          <a:blip r:embed="rId3">
            <a:alphaModFix/>
          </a:blip>
          <a:stretch>
            <a:fillRect/>
          </a:stretch>
        </p:blipFill>
        <p:spPr>
          <a:xfrm>
            <a:off x="7529250" y="1488051"/>
            <a:ext cx="4181248" cy="35075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3bd8f59ec9_0_318"/>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Create Catalogs and Categories</a:t>
            </a:r>
            <a:endParaRPr/>
          </a:p>
        </p:txBody>
      </p:sp>
      <p:sp>
        <p:nvSpPr>
          <p:cNvPr id="200" name="Google Shape;200;g33bd8f59ec9_0_318"/>
          <p:cNvSpPr txBox="1"/>
          <p:nvPr>
            <p:ph idx="1" type="body"/>
          </p:nvPr>
        </p:nvSpPr>
        <p:spPr>
          <a:xfrm>
            <a:off x="564900" y="1357300"/>
            <a:ext cx="70050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Product Catalog</a:t>
            </a:r>
            <a:endParaRPr sz="2000"/>
          </a:p>
          <a:p>
            <a:pPr indent="-342900" lvl="1" marL="914400" rtl="0" algn="l">
              <a:spcBef>
                <a:spcPts val="0"/>
              </a:spcBef>
              <a:spcAft>
                <a:spcPts val="0"/>
              </a:spcAft>
              <a:buSzPts val="1800"/>
              <a:buChar char="•"/>
            </a:pPr>
            <a:r>
              <a:rPr lang="en-US" sz="1800"/>
              <a:t>A collection of Product Offerings intended for a specific Distribution Channel and Market Segment</a:t>
            </a:r>
            <a:endParaRPr sz="1800"/>
          </a:p>
          <a:p>
            <a:pPr indent="-342900" lvl="1" marL="914400" rtl="0" algn="l">
              <a:spcBef>
                <a:spcPts val="0"/>
              </a:spcBef>
              <a:spcAft>
                <a:spcPts val="0"/>
              </a:spcAft>
              <a:buSzPts val="1800"/>
              <a:buChar char="•"/>
            </a:pPr>
            <a:r>
              <a:rPr lang="en-US" sz="1800"/>
              <a:t>The product catalog includes a list of root categories indicating which of them belong to it</a:t>
            </a:r>
            <a:br>
              <a:rPr lang="en-US" sz="1800"/>
            </a:br>
            <a:endParaRPr sz="1800"/>
          </a:p>
          <a:p>
            <a:pPr indent="-342900" lvl="0" marL="457200" rtl="0" algn="l">
              <a:spcBef>
                <a:spcPts val="0"/>
              </a:spcBef>
              <a:spcAft>
                <a:spcPts val="0"/>
              </a:spcAft>
              <a:buSzPts val="1800"/>
              <a:buChar char="▪"/>
            </a:pPr>
            <a:r>
              <a:rPr lang="en-US"/>
              <a:t>A product catalog includes:</a:t>
            </a:r>
            <a:endParaRPr/>
          </a:p>
          <a:p>
            <a:pPr indent="-330200" lvl="1" marL="914400" rtl="0" algn="l">
              <a:spcBef>
                <a:spcPts val="0"/>
              </a:spcBef>
              <a:spcAft>
                <a:spcPts val="0"/>
              </a:spcAft>
              <a:buSzPts val="1600"/>
              <a:buChar char="•"/>
            </a:pPr>
            <a:r>
              <a:rPr b="1" lang="en-US"/>
              <a:t>name</a:t>
            </a:r>
            <a:r>
              <a:rPr lang="en-US"/>
              <a:t>: Name given to the catalog</a:t>
            </a:r>
            <a:endParaRPr/>
          </a:p>
          <a:p>
            <a:pPr indent="-330200" lvl="1" marL="914400" rtl="0" algn="l">
              <a:spcBef>
                <a:spcPts val="0"/>
              </a:spcBef>
              <a:spcAft>
                <a:spcPts val="0"/>
              </a:spcAft>
              <a:buSzPts val="1600"/>
              <a:buChar char="•"/>
            </a:pPr>
            <a:r>
              <a:rPr b="1" lang="en-US"/>
              <a:t>description</a:t>
            </a:r>
            <a:r>
              <a:rPr lang="en-US"/>
              <a:t>: A narrative that explains in detail the catalog</a:t>
            </a:r>
            <a:endParaRPr/>
          </a:p>
          <a:p>
            <a:pPr indent="-330200" lvl="1" marL="914400" rtl="0" algn="l">
              <a:spcBef>
                <a:spcPts val="0"/>
              </a:spcBef>
              <a:spcAft>
                <a:spcPts val="0"/>
              </a:spcAft>
              <a:buSzPts val="1600"/>
              <a:buChar char="•"/>
            </a:pPr>
            <a:r>
              <a:rPr b="1" lang="en-US"/>
              <a:t>category</a:t>
            </a:r>
            <a:r>
              <a:rPr lang="en-US"/>
              <a:t>: List of category references (Points to category objects as defined in this API)</a:t>
            </a:r>
            <a:endParaRPr/>
          </a:p>
          <a:p>
            <a:pPr indent="-330200" lvl="1" marL="914400" rtl="0" algn="l">
              <a:spcBef>
                <a:spcPts val="0"/>
              </a:spcBef>
              <a:spcAft>
                <a:spcPts val="0"/>
              </a:spcAft>
              <a:buSzPts val="1600"/>
              <a:buChar char="•"/>
            </a:pPr>
            <a:r>
              <a:rPr b="1" lang="en-US"/>
              <a:t>relatedParty</a:t>
            </a:r>
            <a:r>
              <a:rPr lang="en-US"/>
              <a:t>: List of parties related to the catalog including the ID and role played</a:t>
            </a:r>
            <a:endParaRPr/>
          </a:p>
        </p:txBody>
      </p:sp>
      <p:sp>
        <p:nvSpPr>
          <p:cNvPr id="201" name="Google Shape;201;g33bd8f59ec9_0_318"/>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02" name="Google Shape;202;g33bd8f59ec9_0_318"/>
          <p:cNvPicPr preferRelativeResize="0"/>
          <p:nvPr/>
        </p:nvPicPr>
        <p:blipFill>
          <a:blip r:embed="rId3">
            <a:alphaModFix/>
          </a:blip>
          <a:stretch>
            <a:fillRect/>
          </a:stretch>
        </p:blipFill>
        <p:spPr>
          <a:xfrm>
            <a:off x="7529250" y="1488051"/>
            <a:ext cx="4181248" cy="35075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33bd8f59ec9_0_493"/>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61" name="Google Shape;61;g33bd8f59ec9_0_493"/>
          <p:cNvSpPr txBox="1"/>
          <p:nvPr>
            <p:ph idx="1" type="body"/>
          </p:nvPr>
        </p:nvSpPr>
        <p:spPr>
          <a:xfrm>
            <a:off x="564900" y="1357300"/>
            <a:ext cx="7198200" cy="4929300"/>
          </a:xfrm>
          <a:prstGeom prst="rect">
            <a:avLst/>
          </a:prstGeom>
        </p:spPr>
        <p:txBody>
          <a:bodyPr anchorCtr="0" anchor="t" bIns="45700" lIns="91425" spcFirstLastPara="1" rIns="91425" wrap="square" tIns="45700">
            <a:noAutofit/>
          </a:bodyPr>
          <a:lstStyle/>
          <a:p>
            <a:pPr indent="-368300" lvl="0" marL="457200" rtl="0" algn="l">
              <a:spcBef>
                <a:spcPts val="1200"/>
              </a:spcBef>
              <a:spcAft>
                <a:spcPts val="0"/>
              </a:spcAft>
              <a:buSzPts val="2200"/>
              <a:buAutoNum type="arabicPeriod"/>
            </a:pPr>
            <a:r>
              <a:rPr lang="en-US" sz="2200"/>
              <a:t>TMForum Open APIs</a:t>
            </a:r>
            <a:endParaRPr sz="2200"/>
          </a:p>
          <a:p>
            <a:pPr indent="-368300" lvl="0" marL="457200" rtl="0" algn="l">
              <a:spcBef>
                <a:spcPts val="0"/>
              </a:spcBef>
              <a:spcAft>
                <a:spcPts val="0"/>
              </a:spcAft>
              <a:buSzPts val="2200"/>
              <a:buAutoNum type="arabicPeriod"/>
            </a:pPr>
            <a:r>
              <a:rPr lang="en-US" sz="2200"/>
              <a:t>Managing Users and Organizations</a:t>
            </a:r>
            <a:endParaRPr sz="2200"/>
          </a:p>
          <a:p>
            <a:pPr indent="-368300" lvl="0" marL="457200" rtl="0" algn="l">
              <a:spcBef>
                <a:spcPts val="0"/>
              </a:spcBef>
              <a:spcAft>
                <a:spcPts val="0"/>
              </a:spcAft>
              <a:buSzPts val="2200"/>
              <a:buAutoNum type="arabicPeriod"/>
            </a:pPr>
            <a:r>
              <a:rPr lang="en-US" sz="2200"/>
              <a:t>How to publish a product offering</a:t>
            </a:r>
            <a:endParaRPr sz="2200"/>
          </a:p>
          <a:p>
            <a:pPr indent="-368300" lvl="0" marL="457200" rtl="0" algn="l">
              <a:spcBef>
                <a:spcPts val="0"/>
              </a:spcBef>
              <a:spcAft>
                <a:spcPts val="0"/>
              </a:spcAft>
              <a:buSzPts val="2200"/>
              <a:buAutoNum type="arabicPeriod"/>
            </a:pPr>
            <a:r>
              <a:rPr lang="en-US" sz="2200"/>
              <a:t>How to acquire a </a:t>
            </a:r>
            <a:r>
              <a:rPr lang="en-US" sz="2200"/>
              <a:t>product</a:t>
            </a:r>
            <a:r>
              <a:rPr lang="en-US" sz="2200"/>
              <a:t> offering</a:t>
            </a:r>
            <a:endParaRPr sz="2200"/>
          </a:p>
          <a:p>
            <a:pPr indent="-368300" lvl="0" marL="457200" rtl="0" algn="l">
              <a:spcBef>
                <a:spcPts val="0"/>
              </a:spcBef>
              <a:spcAft>
                <a:spcPts val="0"/>
              </a:spcAft>
              <a:buSzPts val="2200"/>
              <a:buAutoNum type="arabicPeriod"/>
            </a:pPr>
            <a:r>
              <a:rPr lang="en-US" sz="2200"/>
              <a:t>Introduction to the FIWARE BAE Marketplace</a:t>
            </a:r>
            <a:endParaRPr sz="2200"/>
          </a:p>
        </p:txBody>
      </p:sp>
      <p:sp>
        <p:nvSpPr>
          <p:cNvPr id="62" name="Google Shape;62;g33bd8f59ec9_0_493"/>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3bd8f59ec9_0_157"/>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Register Specifications</a:t>
            </a:r>
            <a:endParaRPr/>
          </a:p>
        </p:txBody>
      </p:sp>
      <p:sp>
        <p:nvSpPr>
          <p:cNvPr id="209" name="Google Shape;209;g33bd8f59ec9_0_157"/>
          <p:cNvSpPr txBox="1"/>
          <p:nvPr>
            <p:ph idx="1" type="body"/>
          </p:nvPr>
        </p:nvSpPr>
        <p:spPr>
          <a:xfrm>
            <a:off x="564900" y="1748875"/>
            <a:ext cx="10995600" cy="4537800"/>
          </a:xfrm>
          <a:prstGeom prst="rect">
            <a:avLst/>
          </a:prstGeom>
        </p:spPr>
        <p:txBody>
          <a:bodyPr anchorCtr="0" anchor="t" bIns="45700" lIns="91425" spcFirstLastPara="1" rIns="91425" wrap="square" tIns="45700">
            <a:noAutofit/>
          </a:bodyPr>
          <a:lstStyle/>
          <a:p>
            <a:pPr indent="-342900" lvl="0" marL="457200" rtl="0" algn="l">
              <a:spcBef>
                <a:spcPts val="1200"/>
              </a:spcBef>
              <a:spcAft>
                <a:spcPts val="0"/>
              </a:spcAft>
              <a:buSzPts val="1800"/>
              <a:buChar char="▪"/>
            </a:pPr>
            <a:r>
              <a:rPr lang="en-US"/>
              <a:t>Service Specification</a:t>
            </a:r>
            <a:endParaRPr/>
          </a:p>
          <a:p>
            <a:pPr indent="-330200" lvl="1" marL="914400" rtl="0" algn="l">
              <a:spcBef>
                <a:spcPts val="0"/>
              </a:spcBef>
              <a:spcAft>
                <a:spcPts val="0"/>
              </a:spcAft>
              <a:buSzPts val="1600"/>
              <a:buChar char="•"/>
            </a:pPr>
            <a:r>
              <a:rPr lang="en-US"/>
              <a:t>Offers a set characteristics to describe a type of service. Functionally, it acts as a template by which Services may be instantiated. By sharing the same specification, these services would therefore share the same set of characteristics</a:t>
            </a:r>
            <a:br>
              <a:rPr lang="en-US"/>
            </a:br>
            <a:endParaRPr/>
          </a:p>
          <a:p>
            <a:pPr indent="-342900" lvl="0" marL="457200" rtl="0" algn="l">
              <a:spcBef>
                <a:spcPts val="0"/>
              </a:spcBef>
              <a:spcAft>
                <a:spcPts val="0"/>
              </a:spcAft>
              <a:buSzPts val="1800"/>
              <a:buChar char="▪"/>
            </a:pPr>
            <a:r>
              <a:rPr lang="en-US"/>
              <a:t>A service specification includes:</a:t>
            </a:r>
            <a:endParaRPr/>
          </a:p>
          <a:p>
            <a:pPr indent="-330200" lvl="1" marL="914400" rtl="0" algn="l">
              <a:spcBef>
                <a:spcPts val="0"/>
              </a:spcBef>
              <a:spcAft>
                <a:spcPts val="0"/>
              </a:spcAft>
              <a:buSzPts val="1600"/>
              <a:buChar char="•"/>
            </a:pPr>
            <a:r>
              <a:rPr b="1" lang="en-US"/>
              <a:t>name</a:t>
            </a:r>
            <a:r>
              <a:rPr lang="en-US"/>
              <a:t>: Name given to the specification</a:t>
            </a:r>
            <a:endParaRPr/>
          </a:p>
          <a:p>
            <a:pPr indent="-330200" lvl="1" marL="914400" rtl="0" algn="l">
              <a:spcBef>
                <a:spcPts val="0"/>
              </a:spcBef>
              <a:spcAft>
                <a:spcPts val="0"/>
              </a:spcAft>
              <a:buSzPts val="1600"/>
              <a:buChar char="•"/>
            </a:pPr>
            <a:r>
              <a:rPr b="1" lang="en-US"/>
              <a:t>description</a:t>
            </a:r>
            <a:r>
              <a:rPr lang="en-US"/>
              <a:t>: Description of the specification</a:t>
            </a:r>
            <a:endParaRPr/>
          </a:p>
          <a:p>
            <a:pPr indent="-330200" lvl="1" marL="914400" rtl="0" algn="l">
              <a:spcBef>
                <a:spcPts val="0"/>
              </a:spcBef>
              <a:spcAft>
                <a:spcPts val="0"/>
              </a:spcAft>
              <a:buSzPts val="1600"/>
              <a:buChar char="•"/>
            </a:pPr>
            <a:r>
              <a:rPr b="1" lang="en-US"/>
              <a:t>relatedParty</a:t>
            </a:r>
            <a:r>
              <a:rPr lang="en-US"/>
              <a:t>: Parties who manage or otherwise have an interest in this specification including the ID and role</a:t>
            </a:r>
            <a:endParaRPr/>
          </a:p>
          <a:p>
            <a:pPr indent="-330200" lvl="1" marL="914400" rtl="0" algn="l">
              <a:spcBef>
                <a:spcPts val="0"/>
              </a:spcBef>
              <a:spcAft>
                <a:spcPts val="0"/>
              </a:spcAft>
              <a:buSzPts val="1600"/>
              <a:buChar char="•"/>
            </a:pPr>
            <a:r>
              <a:rPr b="1" lang="en-US"/>
              <a:t>specCharacteristic</a:t>
            </a:r>
            <a:r>
              <a:rPr lang="en-US"/>
              <a:t>: List of characteristics that the entity can take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210" name="Google Shape;210;g33bd8f59ec9_0_157"/>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3bd8f59ec9_0_353"/>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Register Specifications</a:t>
            </a:r>
            <a:endParaRPr/>
          </a:p>
        </p:txBody>
      </p:sp>
      <p:sp>
        <p:nvSpPr>
          <p:cNvPr id="217" name="Google Shape;217;g33bd8f59ec9_0_353"/>
          <p:cNvSpPr txBox="1"/>
          <p:nvPr>
            <p:ph idx="1" type="body"/>
          </p:nvPr>
        </p:nvSpPr>
        <p:spPr>
          <a:xfrm>
            <a:off x="564900" y="1815950"/>
            <a:ext cx="10995600" cy="4470600"/>
          </a:xfrm>
          <a:prstGeom prst="rect">
            <a:avLst/>
          </a:prstGeom>
        </p:spPr>
        <p:txBody>
          <a:bodyPr anchorCtr="0" anchor="t" bIns="45700" lIns="91425" spcFirstLastPara="1" rIns="91425" wrap="square" tIns="45700">
            <a:noAutofit/>
          </a:bodyPr>
          <a:lstStyle/>
          <a:p>
            <a:pPr indent="-342900" lvl="0" marL="457200" rtl="0" algn="l">
              <a:spcBef>
                <a:spcPts val="1200"/>
              </a:spcBef>
              <a:spcAft>
                <a:spcPts val="0"/>
              </a:spcAft>
              <a:buSzPts val="1800"/>
              <a:buChar char="▪"/>
            </a:pPr>
            <a:r>
              <a:rPr lang="en-US"/>
              <a:t>Resource Specification</a:t>
            </a:r>
            <a:endParaRPr/>
          </a:p>
          <a:p>
            <a:pPr indent="-330200" lvl="1" marL="914400" rtl="0" algn="l">
              <a:spcBef>
                <a:spcPts val="0"/>
              </a:spcBef>
              <a:spcAft>
                <a:spcPts val="0"/>
              </a:spcAft>
              <a:buSzPts val="1600"/>
              <a:buChar char="•"/>
            </a:pPr>
            <a:r>
              <a:rPr lang="en-US"/>
              <a:t>Physical or non-physical components within an enterprise's infrastructure or inventory. They are typically consumed or used by services or contribute to the realization of a Product. They can be drawn from the Application, Computing and Network domains, and include, for example, Network Elements, software, IT systems,content and information, and technology components</a:t>
            </a:r>
            <a:br>
              <a:rPr lang="en-US"/>
            </a:br>
            <a:endParaRPr/>
          </a:p>
          <a:p>
            <a:pPr indent="-342900" lvl="0" marL="457200" rtl="0" algn="l">
              <a:spcBef>
                <a:spcPts val="0"/>
              </a:spcBef>
              <a:spcAft>
                <a:spcPts val="0"/>
              </a:spcAft>
              <a:buSzPts val="1800"/>
              <a:buChar char="▪"/>
            </a:pPr>
            <a:r>
              <a:rPr lang="en-US"/>
              <a:t>A resource specification includes:</a:t>
            </a:r>
            <a:endParaRPr/>
          </a:p>
          <a:p>
            <a:pPr indent="-330200" lvl="1" marL="914400" rtl="0" algn="l">
              <a:spcBef>
                <a:spcPts val="0"/>
              </a:spcBef>
              <a:spcAft>
                <a:spcPts val="0"/>
              </a:spcAft>
              <a:buSzPts val="1600"/>
              <a:buChar char="•"/>
            </a:pPr>
            <a:r>
              <a:rPr b="1" lang="en-US"/>
              <a:t>name</a:t>
            </a:r>
            <a:r>
              <a:rPr lang="en-US"/>
              <a:t>: Name given to the specification</a:t>
            </a:r>
            <a:endParaRPr/>
          </a:p>
          <a:p>
            <a:pPr indent="-330200" lvl="1" marL="914400" rtl="0" algn="l">
              <a:spcBef>
                <a:spcPts val="0"/>
              </a:spcBef>
              <a:spcAft>
                <a:spcPts val="0"/>
              </a:spcAft>
              <a:buSzPts val="1600"/>
              <a:buChar char="•"/>
            </a:pPr>
            <a:r>
              <a:rPr b="1" lang="en-US"/>
              <a:t>description</a:t>
            </a:r>
            <a:r>
              <a:rPr lang="en-US"/>
              <a:t>: Description of the specification</a:t>
            </a:r>
            <a:endParaRPr/>
          </a:p>
          <a:p>
            <a:pPr indent="-330200" lvl="1" marL="914400" rtl="0" algn="l">
              <a:spcBef>
                <a:spcPts val="0"/>
              </a:spcBef>
              <a:spcAft>
                <a:spcPts val="0"/>
              </a:spcAft>
              <a:buSzPts val="1600"/>
              <a:buChar char="•"/>
            </a:pPr>
            <a:r>
              <a:rPr b="1" lang="en-US"/>
              <a:t>relatedParty</a:t>
            </a:r>
            <a:r>
              <a:rPr lang="en-US"/>
              <a:t>: Parties who manage or otherwise have an interest in this specification including the ID and role</a:t>
            </a:r>
            <a:endParaRPr/>
          </a:p>
          <a:p>
            <a:pPr indent="-330200" lvl="1" marL="914400" rtl="0" algn="l">
              <a:spcBef>
                <a:spcPts val="0"/>
              </a:spcBef>
              <a:spcAft>
                <a:spcPts val="0"/>
              </a:spcAft>
              <a:buSzPts val="1600"/>
              <a:buChar char="•"/>
            </a:pPr>
            <a:r>
              <a:rPr b="1" lang="en-US"/>
              <a:t>resourceSpecCharacteristic</a:t>
            </a:r>
            <a:r>
              <a:rPr lang="en-US"/>
              <a:t>: List of characteristics that the entity can take</a:t>
            </a:r>
            <a:br>
              <a:rPr lang="en-US"/>
            </a:b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218" name="Google Shape;218;g33bd8f59ec9_0_353"/>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3bd8f59ec9_0_36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Register Specifications</a:t>
            </a:r>
            <a:endParaRPr/>
          </a:p>
        </p:txBody>
      </p:sp>
      <p:sp>
        <p:nvSpPr>
          <p:cNvPr id="225" name="Google Shape;225;g33bd8f59ec9_0_360"/>
          <p:cNvSpPr txBox="1"/>
          <p:nvPr>
            <p:ph idx="1" type="body"/>
          </p:nvPr>
        </p:nvSpPr>
        <p:spPr>
          <a:xfrm>
            <a:off x="564900" y="1357300"/>
            <a:ext cx="109956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US"/>
              <a:t>Product Specification</a:t>
            </a:r>
            <a:endParaRPr/>
          </a:p>
          <a:p>
            <a:pPr indent="-330200" lvl="1" marL="914400" rtl="0" algn="l">
              <a:spcBef>
                <a:spcPts val="0"/>
              </a:spcBef>
              <a:spcAft>
                <a:spcPts val="0"/>
              </a:spcAft>
              <a:buSzPts val="1600"/>
              <a:buChar char="•"/>
            </a:pPr>
            <a:r>
              <a:rPr lang="en-US"/>
              <a:t>Detailed description of some of the attributes that will characterize Products created when a Product Offering is successfully ordered (procured)</a:t>
            </a:r>
            <a:endParaRPr/>
          </a:p>
          <a:p>
            <a:pPr indent="-330200" lvl="1" marL="914400" rtl="0" algn="l">
              <a:spcBef>
                <a:spcPts val="0"/>
              </a:spcBef>
              <a:spcAft>
                <a:spcPts val="0"/>
              </a:spcAft>
              <a:buSzPts val="1600"/>
              <a:buChar char="•"/>
            </a:pPr>
            <a:r>
              <a:rPr lang="en-US"/>
              <a:t>It links to the list of service specifications and resource specifications that define the digital service being offered</a:t>
            </a:r>
            <a:br>
              <a:rPr lang="en-US"/>
            </a:br>
            <a:endParaRPr/>
          </a:p>
          <a:p>
            <a:pPr indent="-342900" lvl="0" marL="457200" rtl="0" algn="l">
              <a:spcBef>
                <a:spcPts val="0"/>
              </a:spcBef>
              <a:spcAft>
                <a:spcPts val="0"/>
              </a:spcAft>
              <a:buSzPts val="1800"/>
              <a:buChar char="▪"/>
            </a:pPr>
            <a:r>
              <a:rPr lang="en-US"/>
              <a:t>A product specification includes:</a:t>
            </a:r>
            <a:endParaRPr/>
          </a:p>
          <a:p>
            <a:pPr indent="-330200" lvl="1" marL="914400" rtl="0" algn="l">
              <a:spcBef>
                <a:spcPts val="0"/>
              </a:spcBef>
              <a:spcAft>
                <a:spcPts val="0"/>
              </a:spcAft>
              <a:buSzPts val="1600"/>
              <a:buChar char="•"/>
            </a:pPr>
            <a:r>
              <a:rPr b="1" lang="en-US"/>
              <a:t>name</a:t>
            </a:r>
            <a:r>
              <a:rPr lang="en-US"/>
              <a:t>: Name of the product specification</a:t>
            </a:r>
            <a:endParaRPr/>
          </a:p>
          <a:p>
            <a:pPr indent="-330200" lvl="1" marL="914400" rtl="0" algn="l">
              <a:spcBef>
                <a:spcPts val="0"/>
              </a:spcBef>
              <a:spcAft>
                <a:spcPts val="0"/>
              </a:spcAft>
              <a:buSzPts val="1600"/>
              <a:buChar char="•"/>
            </a:pPr>
            <a:r>
              <a:rPr b="1" lang="en-US"/>
              <a:t>description</a:t>
            </a:r>
            <a:r>
              <a:rPr lang="en-US"/>
              <a:t>: A narrative that explains in detail what the product specification is</a:t>
            </a:r>
            <a:endParaRPr/>
          </a:p>
          <a:p>
            <a:pPr indent="-330200" lvl="1" marL="914400" rtl="0" algn="l">
              <a:spcBef>
                <a:spcPts val="0"/>
              </a:spcBef>
              <a:spcAft>
                <a:spcPts val="0"/>
              </a:spcAft>
              <a:buSzPts val="1600"/>
              <a:buChar char="•"/>
            </a:pPr>
            <a:r>
              <a:rPr b="1" lang="en-US"/>
              <a:t>productSpecCharacteristic</a:t>
            </a:r>
            <a:r>
              <a:rPr lang="en-US"/>
              <a:t>: A list of product specification characteristics A characteristic quality or distinctive feature of a ProductSpecification. Product specification characteristics have a direct impact on the final pricing charged to the customers allowing option selection and configuration</a:t>
            </a:r>
            <a:endParaRPr/>
          </a:p>
          <a:p>
            <a:pPr indent="-330200" lvl="1" marL="914400" rtl="0" algn="l">
              <a:spcBef>
                <a:spcPts val="0"/>
              </a:spcBef>
              <a:spcAft>
                <a:spcPts val="0"/>
              </a:spcAft>
              <a:buSzPts val="1600"/>
              <a:buChar char="•"/>
            </a:pPr>
            <a:r>
              <a:rPr b="1" lang="en-US"/>
              <a:t>resourceSpecification</a:t>
            </a:r>
            <a:r>
              <a:rPr lang="en-US"/>
              <a:t>: A list of Resource Specification references, where each Resource Specification is needed to realize the product specification</a:t>
            </a:r>
            <a:endParaRPr/>
          </a:p>
          <a:p>
            <a:pPr indent="-330200" lvl="1" marL="914400" rtl="0" algn="l">
              <a:spcBef>
                <a:spcPts val="0"/>
              </a:spcBef>
              <a:spcAft>
                <a:spcPts val="0"/>
              </a:spcAft>
              <a:buSzPts val="1600"/>
              <a:buChar char="•"/>
            </a:pPr>
            <a:r>
              <a:rPr b="1" lang="en-US"/>
              <a:t>serviceSpecification</a:t>
            </a:r>
            <a:r>
              <a:rPr lang="en-US"/>
              <a:t>: A list of Service Specification references, where each Service Specification is needed to realize the product specification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226" name="Google Shape;226;g33bd8f59ec9_0_36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3bd8f59ec9_0_209"/>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Register Specifications</a:t>
            </a:r>
            <a:endParaRPr/>
          </a:p>
        </p:txBody>
      </p:sp>
      <p:sp>
        <p:nvSpPr>
          <p:cNvPr id="233" name="Google Shape;233;g33bd8f59ec9_0_209"/>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34" name="Google Shape;234;g33bd8f59ec9_0_209"/>
          <p:cNvPicPr preferRelativeResize="0"/>
          <p:nvPr/>
        </p:nvPicPr>
        <p:blipFill>
          <a:blip r:embed="rId3">
            <a:alphaModFix/>
          </a:blip>
          <a:stretch>
            <a:fillRect/>
          </a:stretch>
        </p:blipFill>
        <p:spPr>
          <a:xfrm>
            <a:off x="2152463" y="1010727"/>
            <a:ext cx="7970477" cy="5197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3bd8f59ec9_0_164"/>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Create price plans</a:t>
            </a:r>
            <a:endParaRPr/>
          </a:p>
        </p:txBody>
      </p:sp>
      <p:sp>
        <p:nvSpPr>
          <p:cNvPr id="241" name="Google Shape;241;g33bd8f59ec9_0_164"/>
          <p:cNvSpPr txBox="1"/>
          <p:nvPr>
            <p:ph idx="1" type="body"/>
          </p:nvPr>
        </p:nvSpPr>
        <p:spPr>
          <a:xfrm>
            <a:off x="564900" y="1357300"/>
            <a:ext cx="111456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Product Offering Price</a:t>
            </a:r>
            <a:endParaRPr sz="2000"/>
          </a:p>
          <a:p>
            <a:pPr indent="-342900" lvl="1" marL="914400" rtl="0" algn="l">
              <a:spcBef>
                <a:spcPts val="0"/>
              </a:spcBef>
              <a:spcAft>
                <a:spcPts val="0"/>
              </a:spcAft>
              <a:buSzPts val="1800"/>
              <a:buChar char="•"/>
            </a:pPr>
            <a:r>
              <a:rPr lang="en-US" sz="1800"/>
              <a:t>Refers to a pricing model associated with a Product Offering. There may be multiple Product Offering Prices associated with a Product Offering</a:t>
            </a:r>
            <a:br>
              <a:rPr lang="en-US" sz="1800"/>
            </a:br>
            <a:endParaRPr sz="1800"/>
          </a:p>
          <a:p>
            <a:pPr indent="-355600" lvl="0" marL="457200" rtl="0" algn="l">
              <a:spcBef>
                <a:spcPts val="0"/>
              </a:spcBef>
              <a:spcAft>
                <a:spcPts val="0"/>
              </a:spcAft>
              <a:buSzPts val="2000"/>
              <a:buChar char="▪"/>
            </a:pPr>
            <a:r>
              <a:rPr lang="en-US" sz="2000"/>
              <a:t>A combination of Product Offering Prices is used to create different price plans for a product offering as follows:</a:t>
            </a:r>
            <a:endParaRPr sz="2000"/>
          </a:p>
          <a:p>
            <a:pPr indent="-342900" lvl="1" marL="914400" rtl="0" algn="l">
              <a:spcBef>
                <a:spcPts val="0"/>
              </a:spcBef>
              <a:spcAft>
                <a:spcPts val="0"/>
              </a:spcAft>
              <a:buSzPts val="1800"/>
              <a:buChar char="•"/>
            </a:pPr>
            <a:r>
              <a:rPr lang="en-US" sz="1800"/>
              <a:t>Each </a:t>
            </a:r>
            <a:r>
              <a:rPr b="1" lang="en-US" sz="1800"/>
              <a:t>price plan</a:t>
            </a:r>
            <a:r>
              <a:rPr lang="en-US" sz="1800"/>
              <a:t> is defined as a Product Offering Price entity with </a:t>
            </a:r>
            <a:r>
              <a:rPr b="1" lang="en-US" sz="1800"/>
              <a:t>isBundle</a:t>
            </a:r>
            <a:r>
              <a:rPr lang="en-US" sz="1800"/>
              <a:t> value set to true</a:t>
            </a:r>
            <a:endParaRPr sz="1800"/>
          </a:p>
          <a:p>
            <a:pPr indent="-342900" lvl="1" marL="914400" rtl="0" algn="l">
              <a:spcBef>
                <a:spcPts val="0"/>
              </a:spcBef>
              <a:spcAft>
                <a:spcPts val="0"/>
              </a:spcAft>
              <a:buSzPts val="1800"/>
              <a:buChar char="•"/>
            </a:pPr>
            <a:r>
              <a:rPr lang="en-US" sz="1800"/>
              <a:t>A price plan may define a particular </a:t>
            </a:r>
            <a:r>
              <a:rPr b="1" lang="en-US" sz="1800"/>
              <a:t>Product Offering Term</a:t>
            </a:r>
            <a:r>
              <a:rPr lang="en-US" sz="1800"/>
              <a:t> duration</a:t>
            </a:r>
            <a:endParaRPr sz="1800"/>
          </a:p>
          <a:p>
            <a:pPr indent="-342900" lvl="1" marL="914400" rtl="0" algn="l">
              <a:spcBef>
                <a:spcPts val="0"/>
              </a:spcBef>
              <a:spcAft>
                <a:spcPts val="0"/>
              </a:spcAft>
              <a:buSzPts val="1800"/>
              <a:buChar char="•"/>
            </a:pPr>
            <a:r>
              <a:rPr lang="en-US" sz="1800"/>
              <a:t>Each </a:t>
            </a:r>
            <a:r>
              <a:rPr b="1" lang="en-US" sz="1800"/>
              <a:t>price component</a:t>
            </a:r>
            <a:r>
              <a:rPr lang="en-US" sz="1800"/>
              <a:t> is defined as a Product Offering Price entity linked to the bundle, defining a simple pricing (one time, recurring, usage)</a:t>
            </a:r>
            <a:endParaRPr sz="1800"/>
          </a:p>
          <a:p>
            <a:pPr indent="-342900" lvl="1" marL="914400" rtl="0" algn="l">
              <a:spcBef>
                <a:spcPts val="0"/>
              </a:spcBef>
              <a:spcAft>
                <a:spcPts val="0"/>
              </a:spcAft>
              <a:buSzPts val="1800"/>
              <a:buChar char="•"/>
            </a:pPr>
            <a:r>
              <a:rPr b="1" lang="en-US" sz="1800"/>
              <a:t>Discounts</a:t>
            </a:r>
            <a:r>
              <a:rPr lang="en-US" sz="1800"/>
              <a:t> and </a:t>
            </a:r>
            <a:r>
              <a:rPr b="1" lang="en-US" sz="1800"/>
              <a:t>fees</a:t>
            </a:r>
            <a:r>
              <a:rPr lang="en-US" sz="1800"/>
              <a:t> can be added to the plan by linking a Product Offering Price entity defining an </a:t>
            </a:r>
            <a:r>
              <a:rPr b="1" lang="en-US" sz="1800"/>
              <a:t>alteration</a:t>
            </a:r>
            <a:endParaRPr b="1" sz="1800"/>
          </a:p>
          <a:p>
            <a:pPr indent="-342900" lvl="1" marL="914400" rtl="0" algn="l">
              <a:spcBef>
                <a:spcPts val="0"/>
              </a:spcBef>
              <a:spcAft>
                <a:spcPts val="0"/>
              </a:spcAft>
              <a:buSzPts val="1800"/>
              <a:buChar char="•"/>
            </a:pPr>
            <a:r>
              <a:rPr lang="en-US" sz="1800"/>
              <a:t>Some price components may be applied only when a particular </a:t>
            </a:r>
            <a:r>
              <a:rPr b="1" lang="en-US" sz="1800"/>
              <a:t>product characteristic</a:t>
            </a:r>
            <a:r>
              <a:rPr lang="en-US" sz="1800"/>
              <a:t> value have been selected</a:t>
            </a:r>
            <a:endParaRPr sz="1800"/>
          </a:p>
          <a:p>
            <a:pPr indent="-342900" lvl="1" marL="914400" rtl="0" algn="l">
              <a:spcBef>
                <a:spcPts val="0"/>
              </a:spcBef>
              <a:spcAft>
                <a:spcPts val="0"/>
              </a:spcAft>
              <a:buSzPts val="1800"/>
              <a:buChar char="•"/>
            </a:pPr>
            <a:r>
              <a:rPr lang="en-US" sz="1800"/>
              <a:t>A Product Offering Price may define a unit price, whose final value depends on the product </a:t>
            </a:r>
            <a:r>
              <a:rPr lang="en-US" sz="1800"/>
              <a:t>characteristic</a:t>
            </a:r>
            <a:r>
              <a:rPr lang="en-US" sz="1800"/>
              <a:t> value selected</a:t>
            </a:r>
            <a:endParaRPr sz="1800"/>
          </a:p>
        </p:txBody>
      </p:sp>
      <p:sp>
        <p:nvSpPr>
          <p:cNvPr id="242" name="Google Shape;242;g33bd8f59ec9_0_164"/>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3bd8f59ec9_0_381"/>
          <p:cNvSpPr txBox="1"/>
          <p:nvPr>
            <p:ph idx="1" type="body"/>
          </p:nvPr>
        </p:nvSpPr>
        <p:spPr>
          <a:xfrm>
            <a:off x="6441000" y="1411825"/>
            <a:ext cx="52695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If a product offering price is defining a price component, it includes:</a:t>
            </a:r>
            <a:endParaRPr/>
          </a:p>
          <a:p>
            <a:pPr indent="-342900" lvl="0" marL="457200" rtl="0" algn="l">
              <a:spcBef>
                <a:spcPts val="1200"/>
              </a:spcBef>
              <a:spcAft>
                <a:spcPts val="0"/>
              </a:spcAft>
              <a:buSzPts val="1800"/>
              <a:buChar char="▪"/>
            </a:pPr>
            <a:r>
              <a:rPr b="1" lang="en-US"/>
              <a:t>name</a:t>
            </a:r>
            <a:r>
              <a:rPr lang="en-US"/>
              <a:t>: Name of the price plan</a:t>
            </a:r>
            <a:endParaRPr/>
          </a:p>
          <a:p>
            <a:pPr indent="-342900" lvl="0" marL="457200" rtl="0" algn="l">
              <a:spcBef>
                <a:spcPts val="0"/>
              </a:spcBef>
              <a:spcAft>
                <a:spcPts val="0"/>
              </a:spcAft>
              <a:buSzPts val="1800"/>
              <a:buChar char="▪"/>
            </a:pPr>
            <a:r>
              <a:rPr b="1" lang="en-US"/>
              <a:t>description</a:t>
            </a:r>
            <a:r>
              <a:rPr lang="en-US"/>
              <a:t>: description of the price plan</a:t>
            </a:r>
            <a:endParaRPr/>
          </a:p>
          <a:p>
            <a:pPr indent="-342900" lvl="0" marL="457200" rtl="0" algn="l">
              <a:spcBef>
                <a:spcPts val="0"/>
              </a:spcBef>
              <a:spcAft>
                <a:spcPts val="0"/>
              </a:spcAft>
              <a:buSzPts val="1800"/>
              <a:buChar char="▪"/>
            </a:pPr>
            <a:r>
              <a:rPr b="1" lang="en-US"/>
              <a:t>isBundle</a:t>
            </a:r>
            <a:r>
              <a:rPr lang="en-US"/>
              <a:t>: Whether this entity is a bundle. This value is set to </a:t>
            </a:r>
            <a:r>
              <a:rPr b="1" lang="en-US"/>
              <a:t>false</a:t>
            </a:r>
            <a:endParaRPr b="1"/>
          </a:p>
          <a:p>
            <a:pPr indent="-342900" lvl="0" marL="457200" rtl="0" algn="l">
              <a:spcBef>
                <a:spcPts val="0"/>
              </a:spcBef>
              <a:spcAft>
                <a:spcPts val="0"/>
              </a:spcAft>
              <a:buSzPts val="1800"/>
              <a:buChar char="▪"/>
            </a:pPr>
            <a:r>
              <a:rPr b="1" lang="en-US"/>
              <a:t>priceType:</a:t>
            </a:r>
            <a:r>
              <a:rPr lang="en-US"/>
              <a:t> A category that describes the price, such as recurring, one time or usage</a:t>
            </a:r>
            <a:endParaRPr/>
          </a:p>
          <a:p>
            <a:pPr indent="-342900" lvl="0" marL="457200" rtl="0" algn="l">
              <a:spcBef>
                <a:spcPts val="0"/>
              </a:spcBef>
              <a:spcAft>
                <a:spcPts val="0"/>
              </a:spcAft>
              <a:buSzPts val="1800"/>
              <a:buChar char="▪"/>
            </a:pPr>
            <a:r>
              <a:rPr b="1" lang="en-US"/>
              <a:t>price</a:t>
            </a:r>
            <a:r>
              <a:rPr lang="en-US"/>
              <a:t>:  The amount of money that characterizes the price</a:t>
            </a:r>
            <a:endParaRPr/>
          </a:p>
          <a:p>
            <a:pPr indent="-342900" lvl="0" marL="457200" rtl="0" algn="l">
              <a:spcBef>
                <a:spcPts val="0"/>
              </a:spcBef>
              <a:spcAft>
                <a:spcPts val="0"/>
              </a:spcAft>
              <a:buSzPts val="1800"/>
              <a:buChar char="▪"/>
            </a:pPr>
            <a:r>
              <a:rPr b="1" lang="en-US"/>
              <a:t>prodSpecCharValueUse</a:t>
            </a:r>
            <a:r>
              <a:rPr lang="en-US"/>
              <a:t>: List of values for the offered </a:t>
            </a:r>
            <a:r>
              <a:rPr b="1" lang="en-US"/>
              <a:t>Product Specification Characteristics</a:t>
            </a:r>
            <a:r>
              <a:rPr lang="en-US"/>
              <a:t>, that must be selected to be able to apply this component. This attribute works as a filter when provided as </a:t>
            </a:r>
            <a:r>
              <a:rPr lang="en-US"/>
              <a:t>component</a:t>
            </a:r>
            <a:r>
              <a:rPr lang="en-US"/>
              <a:t> level</a:t>
            </a:r>
            <a:endParaRPr/>
          </a:p>
        </p:txBody>
      </p:sp>
      <p:sp>
        <p:nvSpPr>
          <p:cNvPr id="249" name="Google Shape;249;g33bd8f59ec9_0_381"/>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Create price plans</a:t>
            </a:r>
            <a:endParaRPr/>
          </a:p>
        </p:txBody>
      </p:sp>
      <p:sp>
        <p:nvSpPr>
          <p:cNvPr id="250" name="Google Shape;250;g33bd8f59ec9_0_381"/>
          <p:cNvSpPr txBox="1"/>
          <p:nvPr>
            <p:ph idx="1" type="body"/>
          </p:nvPr>
        </p:nvSpPr>
        <p:spPr>
          <a:xfrm>
            <a:off x="564900" y="1357300"/>
            <a:ext cx="52695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If a product offering price is defining a plan, it includes:</a:t>
            </a:r>
            <a:endParaRPr/>
          </a:p>
          <a:p>
            <a:pPr indent="-342900" lvl="0" marL="457200" rtl="0" algn="l">
              <a:spcBef>
                <a:spcPts val="1200"/>
              </a:spcBef>
              <a:spcAft>
                <a:spcPts val="0"/>
              </a:spcAft>
              <a:buSzPts val="1800"/>
              <a:buChar char="▪"/>
            </a:pPr>
            <a:r>
              <a:rPr b="1" lang="en-US"/>
              <a:t>name</a:t>
            </a:r>
            <a:r>
              <a:rPr lang="en-US"/>
              <a:t>: Name of the price plan</a:t>
            </a:r>
            <a:endParaRPr/>
          </a:p>
          <a:p>
            <a:pPr indent="-342900" lvl="0" marL="457200" rtl="0" algn="l">
              <a:spcBef>
                <a:spcPts val="0"/>
              </a:spcBef>
              <a:spcAft>
                <a:spcPts val="0"/>
              </a:spcAft>
              <a:buSzPts val="1800"/>
              <a:buChar char="▪"/>
            </a:pPr>
            <a:r>
              <a:rPr b="1" lang="en-US"/>
              <a:t>description</a:t>
            </a:r>
            <a:r>
              <a:rPr lang="en-US"/>
              <a:t>: description of the price plan</a:t>
            </a:r>
            <a:endParaRPr/>
          </a:p>
          <a:p>
            <a:pPr indent="-342900" lvl="0" marL="457200" rtl="0" algn="l">
              <a:spcBef>
                <a:spcPts val="0"/>
              </a:spcBef>
              <a:spcAft>
                <a:spcPts val="0"/>
              </a:spcAft>
              <a:buSzPts val="1800"/>
              <a:buChar char="▪"/>
            </a:pPr>
            <a:r>
              <a:rPr b="1" lang="en-US"/>
              <a:t>isBundle</a:t>
            </a:r>
            <a:r>
              <a:rPr lang="en-US"/>
              <a:t>: Whether this entity is a bundle. This value is set to </a:t>
            </a:r>
            <a:r>
              <a:rPr b="1" lang="en-US"/>
              <a:t>true</a:t>
            </a:r>
            <a:endParaRPr b="1"/>
          </a:p>
          <a:p>
            <a:pPr indent="-342900" lvl="0" marL="457200" rtl="0" algn="l">
              <a:spcBef>
                <a:spcPts val="0"/>
              </a:spcBef>
              <a:spcAft>
                <a:spcPts val="0"/>
              </a:spcAft>
              <a:buSzPts val="1800"/>
              <a:buChar char="▪"/>
            </a:pPr>
            <a:r>
              <a:rPr b="1" lang="en-US"/>
              <a:t>bundledPopRelationship</a:t>
            </a:r>
            <a:r>
              <a:rPr lang="en-US"/>
              <a:t>: List of product offering prices used as price components</a:t>
            </a:r>
            <a:endParaRPr/>
          </a:p>
          <a:p>
            <a:pPr indent="-342900" lvl="0" marL="457200" rtl="0" algn="l">
              <a:spcBef>
                <a:spcPts val="0"/>
              </a:spcBef>
              <a:spcAft>
                <a:spcPts val="0"/>
              </a:spcAft>
              <a:buSzPts val="1800"/>
              <a:buChar char="▪"/>
            </a:pPr>
            <a:r>
              <a:rPr b="1" lang="en-US"/>
              <a:t>prodSpecCharValueUse</a:t>
            </a:r>
            <a:r>
              <a:rPr lang="en-US"/>
              <a:t>: List of values for the offered </a:t>
            </a:r>
            <a:r>
              <a:rPr b="1" lang="en-US"/>
              <a:t>P</a:t>
            </a:r>
            <a:r>
              <a:rPr b="1" lang="en-US"/>
              <a:t>roduct Specification Characteristics</a:t>
            </a:r>
            <a:r>
              <a:rPr lang="en-US"/>
              <a:t>, that must be selected to be able to apply this plan. This attribute works as a configuration profile when provided at plan level</a:t>
            </a:r>
            <a:endParaRPr/>
          </a:p>
        </p:txBody>
      </p:sp>
      <p:sp>
        <p:nvSpPr>
          <p:cNvPr id="251" name="Google Shape;251;g33bd8f59ec9_0_381"/>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3bd8f59ec9_0_171"/>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Publish product offerings</a:t>
            </a:r>
            <a:endParaRPr/>
          </a:p>
        </p:txBody>
      </p:sp>
      <p:sp>
        <p:nvSpPr>
          <p:cNvPr id="258" name="Google Shape;258;g33bd8f59ec9_0_171"/>
          <p:cNvSpPr txBox="1"/>
          <p:nvPr>
            <p:ph idx="1" type="body"/>
          </p:nvPr>
        </p:nvSpPr>
        <p:spPr>
          <a:xfrm>
            <a:off x="564900" y="1357300"/>
            <a:ext cx="10249500" cy="4929300"/>
          </a:xfrm>
          <a:prstGeom prst="rect">
            <a:avLst/>
          </a:prstGeom>
        </p:spPr>
        <p:txBody>
          <a:bodyPr anchorCtr="0" anchor="t" bIns="45700" lIns="91425" spcFirstLastPara="1" rIns="91425" wrap="square" tIns="45700">
            <a:noAutofit/>
          </a:bodyPr>
          <a:lstStyle/>
          <a:p>
            <a:pPr indent="-361950" lvl="0" marL="457200" rtl="0" algn="l">
              <a:spcBef>
                <a:spcPts val="1200"/>
              </a:spcBef>
              <a:spcAft>
                <a:spcPts val="0"/>
              </a:spcAft>
              <a:buSzPts val="2100"/>
              <a:buChar char="▪"/>
            </a:pPr>
            <a:r>
              <a:rPr lang="en-US" sz="2100"/>
              <a:t>Product Offering</a:t>
            </a:r>
            <a:endParaRPr sz="2100"/>
          </a:p>
          <a:p>
            <a:pPr indent="-349250" lvl="1" marL="914400" rtl="0" algn="l">
              <a:spcBef>
                <a:spcPts val="0"/>
              </a:spcBef>
              <a:spcAft>
                <a:spcPts val="0"/>
              </a:spcAft>
              <a:buSzPts val="1900"/>
              <a:buChar char="•"/>
            </a:pPr>
            <a:r>
              <a:rPr lang="en-US" sz="1900"/>
              <a:t>Represents offerings on products that are orderable from the provider of the catalog. It includes specification of the products, pricing information and other characteristics of the Product that gets created when a Product Offering is procured</a:t>
            </a:r>
            <a:br>
              <a:rPr lang="en-US" sz="1900"/>
            </a:br>
            <a:endParaRPr sz="1900"/>
          </a:p>
          <a:p>
            <a:pPr indent="-361950" lvl="0" marL="457200" rtl="0" algn="l">
              <a:spcBef>
                <a:spcPts val="0"/>
              </a:spcBef>
              <a:spcAft>
                <a:spcPts val="0"/>
              </a:spcAft>
              <a:buSzPts val="2100"/>
              <a:buChar char="▪"/>
            </a:pPr>
            <a:r>
              <a:rPr lang="en-US" sz="2100"/>
              <a:t>It includes</a:t>
            </a:r>
            <a:endParaRPr sz="2100"/>
          </a:p>
          <a:p>
            <a:pPr indent="-349250" lvl="1" marL="914400" rtl="0" algn="l">
              <a:spcBef>
                <a:spcPts val="0"/>
              </a:spcBef>
              <a:spcAft>
                <a:spcPts val="0"/>
              </a:spcAft>
              <a:buSzPts val="1900"/>
              <a:buChar char="•"/>
            </a:pPr>
            <a:r>
              <a:rPr b="1" lang="en-US" sz="1900"/>
              <a:t>name:</a:t>
            </a:r>
            <a:r>
              <a:rPr lang="en-US" sz="1900"/>
              <a:t> Name of the product offering</a:t>
            </a:r>
            <a:endParaRPr sz="1900"/>
          </a:p>
          <a:p>
            <a:pPr indent="-349250" lvl="1" marL="914400" rtl="0" algn="l">
              <a:spcBef>
                <a:spcPts val="0"/>
              </a:spcBef>
              <a:spcAft>
                <a:spcPts val="0"/>
              </a:spcAft>
              <a:buSzPts val="1900"/>
              <a:buChar char="•"/>
            </a:pPr>
            <a:r>
              <a:rPr b="1" lang="en-US" sz="1900"/>
              <a:t>description</a:t>
            </a:r>
            <a:r>
              <a:rPr lang="en-US" sz="1900"/>
              <a:t>: A narrative that explains in detail what the product offering is</a:t>
            </a:r>
            <a:endParaRPr sz="1900"/>
          </a:p>
          <a:p>
            <a:pPr indent="-349250" lvl="1" marL="914400" rtl="0" algn="l">
              <a:spcBef>
                <a:spcPts val="0"/>
              </a:spcBef>
              <a:spcAft>
                <a:spcPts val="0"/>
              </a:spcAft>
              <a:buSzPts val="1900"/>
              <a:buChar char="•"/>
            </a:pPr>
            <a:r>
              <a:rPr b="1" lang="en-US" sz="1900"/>
              <a:t>category</a:t>
            </a:r>
            <a:r>
              <a:rPr lang="en-US" sz="1900"/>
              <a:t>: List of Category references pointing to categories that apply to the product offering</a:t>
            </a:r>
            <a:endParaRPr sz="1900"/>
          </a:p>
          <a:p>
            <a:pPr indent="-349250" lvl="1" marL="914400" rtl="0" algn="l">
              <a:spcBef>
                <a:spcPts val="0"/>
              </a:spcBef>
              <a:spcAft>
                <a:spcPts val="0"/>
              </a:spcAft>
              <a:buSzPts val="1900"/>
              <a:buChar char="•"/>
            </a:pPr>
            <a:r>
              <a:rPr b="1" lang="en-US" sz="1900"/>
              <a:t>productSpecification</a:t>
            </a:r>
            <a:r>
              <a:rPr lang="en-US" sz="1900"/>
              <a:t>: Product Specification being offered</a:t>
            </a:r>
            <a:endParaRPr sz="1900"/>
          </a:p>
          <a:p>
            <a:pPr indent="-349250" lvl="1" marL="914400" rtl="0" algn="l">
              <a:spcBef>
                <a:spcPts val="0"/>
              </a:spcBef>
              <a:spcAft>
                <a:spcPts val="0"/>
              </a:spcAft>
              <a:buSzPts val="1900"/>
              <a:buChar char="•"/>
            </a:pPr>
            <a:r>
              <a:rPr b="1" lang="en-US" sz="1900"/>
              <a:t>productOfferingPrice</a:t>
            </a:r>
            <a:r>
              <a:rPr lang="en-US" sz="1900"/>
              <a:t>: List of price plans defined before that can be selected by the customers</a:t>
            </a:r>
            <a:endParaRPr sz="1900"/>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259" name="Google Shape;259;g33bd8f59ec9_0_171"/>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3bd8f59ec9_0_22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Publish product offerings</a:t>
            </a:r>
            <a:endParaRPr/>
          </a:p>
        </p:txBody>
      </p:sp>
      <p:sp>
        <p:nvSpPr>
          <p:cNvPr id="266" name="Google Shape;266;g33bd8f59ec9_0_22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67" name="Google Shape;267;g33bd8f59ec9_0_220"/>
          <p:cNvPicPr preferRelativeResize="0"/>
          <p:nvPr/>
        </p:nvPicPr>
        <p:blipFill>
          <a:blip r:embed="rId3">
            <a:alphaModFix/>
          </a:blip>
          <a:stretch>
            <a:fillRect/>
          </a:stretch>
        </p:blipFill>
        <p:spPr>
          <a:xfrm>
            <a:off x="2647425" y="1077137"/>
            <a:ext cx="6897140" cy="49279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3bd8f59ec9_0_185"/>
          <p:cNvSpPr txBox="1"/>
          <p:nvPr>
            <p:ph type="ctrTitle"/>
          </p:nvPr>
        </p:nvSpPr>
        <p:spPr>
          <a:xfrm>
            <a:off x="914400" y="1693061"/>
            <a:ext cx="10363200" cy="10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to acquire a product offering</a:t>
            </a:r>
            <a:endParaRPr/>
          </a:p>
        </p:txBody>
      </p:sp>
      <p:sp>
        <p:nvSpPr>
          <p:cNvPr id="274" name="Google Shape;274;g33bd8f59ec9_0_185"/>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3bd8f59ec9_0_403"/>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Product Order Lifecycle</a:t>
            </a:r>
            <a:endParaRPr/>
          </a:p>
        </p:txBody>
      </p:sp>
      <p:sp>
        <p:nvSpPr>
          <p:cNvPr id="281" name="Google Shape;281;g33bd8f59ec9_0_403"/>
          <p:cNvSpPr txBox="1"/>
          <p:nvPr>
            <p:ph idx="1" type="body"/>
          </p:nvPr>
        </p:nvSpPr>
        <p:spPr>
          <a:xfrm>
            <a:off x="564900" y="1357300"/>
            <a:ext cx="59316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The Product Ordering Management API defines the </a:t>
            </a:r>
            <a:r>
              <a:rPr lang="en-US"/>
              <a:t>following</a:t>
            </a:r>
            <a:r>
              <a:rPr lang="en-US"/>
              <a:t> lifecycle:</a:t>
            </a:r>
            <a:endParaRPr/>
          </a:p>
          <a:p>
            <a:pPr indent="-342900" lvl="0" marL="457200" rtl="0" algn="l">
              <a:spcBef>
                <a:spcPts val="1200"/>
              </a:spcBef>
              <a:spcAft>
                <a:spcPts val="0"/>
              </a:spcAft>
              <a:buSzPts val="1800"/>
              <a:buChar char="▪"/>
            </a:pPr>
            <a:r>
              <a:rPr b="1" lang="en-US"/>
              <a:t>Acknowledged</a:t>
            </a:r>
            <a:r>
              <a:rPr lang="en-US"/>
              <a:t>: The order has been </a:t>
            </a:r>
            <a:r>
              <a:rPr lang="en-US"/>
              <a:t>accepted</a:t>
            </a:r>
            <a:r>
              <a:rPr lang="en-US"/>
              <a:t> by the provider</a:t>
            </a:r>
            <a:endParaRPr/>
          </a:p>
          <a:p>
            <a:pPr indent="-342900" lvl="0" marL="457200" rtl="0" algn="l">
              <a:spcBef>
                <a:spcPts val="0"/>
              </a:spcBef>
              <a:spcAft>
                <a:spcPts val="0"/>
              </a:spcAft>
              <a:buSzPts val="1800"/>
              <a:buChar char="▪"/>
            </a:pPr>
            <a:r>
              <a:rPr b="1" lang="en-US"/>
              <a:t>Rejected</a:t>
            </a:r>
            <a:r>
              <a:rPr lang="en-US"/>
              <a:t>: The order has been rejected by the marketplace</a:t>
            </a:r>
            <a:endParaRPr/>
          </a:p>
          <a:p>
            <a:pPr indent="-342900" lvl="0" marL="457200" rtl="0" algn="l">
              <a:spcBef>
                <a:spcPts val="0"/>
              </a:spcBef>
              <a:spcAft>
                <a:spcPts val="0"/>
              </a:spcAft>
              <a:buSzPts val="1800"/>
              <a:buChar char="▪"/>
            </a:pPr>
            <a:r>
              <a:rPr b="1" lang="en-US"/>
              <a:t>InProgress</a:t>
            </a:r>
            <a:r>
              <a:rPr lang="en-US"/>
              <a:t>: The order is being processed</a:t>
            </a:r>
            <a:endParaRPr/>
          </a:p>
          <a:p>
            <a:pPr indent="-342900" lvl="0" marL="457200" rtl="0" algn="l">
              <a:spcBef>
                <a:spcPts val="0"/>
              </a:spcBef>
              <a:spcAft>
                <a:spcPts val="0"/>
              </a:spcAft>
              <a:buSzPts val="1800"/>
              <a:buChar char="▪"/>
            </a:pPr>
            <a:r>
              <a:rPr b="1" lang="en-US"/>
              <a:t>Completed</a:t>
            </a:r>
            <a:r>
              <a:rPr lang="en-US"/>
              <a:t>: The order has been fully processed</a:t>
            </a:r>
            <a:endParaRPr/>
          </a:p>
          <a:p>
            <a:pPr indent="-342900" lvl="0" marL="457200" rtl="0" algn="l">
              <a:spcBef>
                <a:spcPts val="0"/>
              </a:spcBef>
              <a:spcAft>
                <a:spcPts val="0"/>
              </a:spcAft>
              <a:buSzPts val="1800"/>
              <a:buChar char="▪"/>
            </a:pPr>
            <a:r>
              <a:rPr b="1" lang="en-US"/>
              <a:t>Failed</a:t>
            </a:r>
            <a:r>
              <a:rPr lang="en-US"/>
              <a:t>: All the order items have failed during the processing of the order</a:t>
            </a:r>
            <a:endParaRPr/>
          </a:p>
          <a:p>
            <a:pPr indent="-342900" lvl="0" marL="457200" rtl="0" algn="l">
              <a:spcBef>
                <a:spcPts val="0"/>
              </a:spcBef>
              <a:spcAft>
                <a:spcPts val="0"/>
              </a:spcAft>
              <a:buSzPts val="1800"/>
              <a:buChar char="▪"/>
            </a:pPr>
            <a:r>
              <a:rPr b="1" lang="en-US"/>
              <a:t>Partial</a:t>
            </a:r>
            <a:r>
              <a:rPr lang="en-US"/>
              <a:t>: Some of the items have been processed and some have failed</a:t>
            </a:r>
            <a:endParaRPr/>
          </a:p>
        </p:txBody>
      </p:sp>
      <p:sp>
        <p:nvSpPr>
          <p:cNvPr id="282" name="Google Shape;282;g33bd8f59ec9_0_403"/>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83" name="Google Shape;283;g33bd8f59ec9_0_403"/>
          <p:cNvPicPr preferRelativeResize="0"/>
          <p:nvPr/>
        </p:nvPicPr>
        <p:blipFill>
          <a:blip r:embed="rId3">
            <a:alphaModFix/>
          </a:blip>
          <a:stretch>
            <a:fillRect/>
          </a:stretch>
        </p:blipFill>
        <p:spPr>
          <a:xfrm>
            <a:off x="6849700" y="1260075"/>
            <a:ext cx="4540722" cy="4929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3bd8f59ec9_0_74"/>
          <p:cNvSpPr txBox="1"/>
          <p:nvPr>
            <p:ph type="ctrTitle"/>
          </p:nvPr>
        </p:nvSpPr>
        <p:spPr>
          <a:xfrm>
            <a:off x="914400" y="1693061"/>
            <a:ext cx="10363200" cy="106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TMForum Open APIs</a:t>
            </a:r>
            <a:endParaRPr/>
          </a:p>
        </p:txBody>
      </p:sp>
      <p:sp>
        <p:nvSpPr>
          <p:cNvPr id="69" name="Google Shape;69;g33bd8f59ec9_0_74"/>
          <p:cNvSpPr txBox="1"/>
          <p:nvPr>
            <p:ph idx="12" type="sldNum"/>
          </p:nvPr>
        </p:nvSpPr>
        <p:spPr>
          <a:xfrm>
            <a:off x="5407286" y="6492879"/>
            <a:ext cx="13773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33bd8f59ec9_0_191"/>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Create product order</a:t>
            </a:r>
            <a:endParaRPr/>
          </a:p>
        </p:txBody>
      </p:sp>
      <p:sp>
        <p:nvSpPr>
          <p:cNvPr id="290" name="Google Shape;290;g33bd8f59ec9_0_191"/>
          <p:cNvSpPr txBox="1"/>
          <p:nvPr>
            <p:ph idx="1" type="body"/>
          </p:nvPr>
        </p:nvSpPr>
        <p:spPr>
          <a:xfrm>
            <a:off x="564900" y="1357300"/>
            <a:ext cx="10962000" cy="4929300"/>
          </a:xfrm>
          <a:prstGeom prst="rect">
            <a:avLst/>
          </a:prstGeom>
        </p:spPr>
        <p:txBody>
          <a:bodyPr anchorCtr="0" anchor="t" bIns="45700" lIns="91425" spcFirstLastPara="1" rIns="91425" wrap="square" tIns="45700">
            <a:noAutofit/>
          </a:bodyPr>
          <a:lstStyle/>
          <a:p>
            <a:pPr indent="-342900" lvl="0" marL="457200" rtl="0" algn="l">
              <a:spcBef>
                <a:spcPts val="1200"/>
              </a:spcBef>
              <a:spcAft>
                <a:spcPts val="0"/>
              </a:spcAft>
              <a:buSzPts val="1800"/>
              <a:buChar char="▪"/>
            </a:pPr>
            <a:r>
              <a:rPr lang="en-US"/>
              <a:t>Product Order</a:t>
            </a:r>
            <a:endParaRPr/>
          </a:p>
          <a:p>
            <a:pPr indent="-330200" lvl="1" marL="914400" rtl="0" algn="l">
              <a:spcBef>
                <a:spcPts val="0"/>
              </a:spcBef>
              <a:spcAft>
                <a:spcPts val="0"/>
              </a:spcAft>
              <a:buSzPts val="1600"/>
              <a:buChar char="•"/>
            </a:pPr>
            <a:r>
              <a:rPr lang="en-US"/>
              <a:t>A </a:t>
            </a:r>
            <a:r>
              <a:rPr b="1" lang="en-US"/>
              <a:t>Product Order</a:t>
            </a:r>
            <a:r>
              <a:rPr lang="en-US"/>
              <a:t> is a type of order which can be used to place an order between a </a:t>
            </a:r>
            <a:r>
              <a:rPr b="1" lang="en-US"/>
              <a:t>Party</a:t>
            </a:r>
            <a:r>
              <a:rPr lang="en-US"/>
              <a:t> (customer or other interested party) and a service provider. It is connected to a </a:t>
            </a:r>
            <a:r>
              <a:rPr b="1" lang="en-US"/>
              <a:t>Product Offering</a:t>
            </a:r>
            <a:r>
              <a:rPr lang="en-US"/>
              <a:t> in the </a:t>
            </a:r>
            <a:r>
              <a:rPr b="1" lang="en-US"/>
              <a:t>Product Catalog</a:t>
            </a:r>
            <a:r>
              <a:rPr lang="en-US"/>
              <a:t> and, when successfully completed, leads to creation of a </a:t>
            </a:r>
            <a:r>
              <a:rPr b="1" lang="en-US"/>
              <a:t>Product</a:t>
            </a:r>
            <a:r>
              <a:rPr lang="en-US"/>
              <a:t> in the </a:t>
            </a:r>
            <a:r>
              <a:rPr b="1" lang="en-US"/>
              <a:t>Product Inventory</a:t>
            </a:r>
            <a:br>
              <a:rPr b="1" lang="en-US"/>
            </a:br>
            <a:endParaRPr/>
          </a:p>
          <a:p>
            <a:pPr indent="-342900" lvl="0" marL="457200" rtl="0" algn="l">
              <a:spcBef>
                <a:spcPts val="0"/>
              </a:spcBef>
              <a:spcAft>
                <a:spcPts val="0"/>
              </a:spcAft>
              <a:buSzPts val="1800"/>
              <a:buChar char="▪"/>
            </a:pPr>
            <a:r>
              <a:rPr lang="en-US"/>
              <a:t>A product order item includes</a:t>
            </a:r>
            <a:r>
              <a:rPr b="1" lang="en-US"/>
              <a:t>:</a:t>
            </a:r>
            <a:endParaRPr b="1"/>
          </a:p>
          <a:p>
            <a:pPr indent="-330200" lvl="1" marL="914400" rtl="0" algn="l">
              <a:spcBef>
                <a:spcPts val="0"/>
              </a:spcBef>
              <a:spcAft>
                <a:spcPts val="0"/>
              </a:spcAft>
              <a:buSzPts val="1600"/>
              <a:buChar char="•"/>
            </a:pPr>
            <a:r>
              <a:rPr b="1" lang="en-US"/>
              <a:t>productOffering: </a:t>
            </a:r>
            <a:r>
              <a:rPr lang="en-US"/>
              <a:t>Link to the product offering that is being acquired</a:t>
            </a:r>
            <a:endParaRPr/>
          </a:p>
          <a:p>
            <a:pPr indent="-330200" lvl="1" marL="914400" rtl="0" algn="l">
              <a:spcBef>
                <a:spcPts val="0"/>
              </a:spcBef>
              <a:spcAft>
                <a:spcPts val="0"/>
              </a:spcAft>
              <a:buSzPts val="1600"/>
              <a:buChar char="•"/>
            </a:pPr>
            <a:r>
              <a:rPr b="1" lang="en-US"/>
              <a:t>itemTotalPrice</a:t>
            </a:r>
            <a:r>
              <a:rPr lang="en-US"/>
              <a:t>: Link to the product offering price that defines the selected price plan</a:t>
            </a:r>
            <a:endParaRPr/>
          </a:p>
          <a:p>
            <a:pPr indent="-330200" lvl="1" marL="914400" rtl="0" algn="l">
              <a:spcBef>
                <a:spcPts val="0"/>
              </a:spcBef>
              <a:spcAft>
                <a:spcPts val="0"/>
              </a:spcAft>
              <a:buSzPts val="1600"/>
              <a:buChar char="•"/>
            </a:pPr>
            <a:r>
              <a:rPr b="1" lang="en-US"/>
              <a:t>product.productCharacteristic</a:t>
            </a:r>
            <a:r>
              <a:rPr lang="en-US"/>
              <a:t>: List of characteristics values that have been selected by the customer</a:t>
            </a:r>
            <a:endParaRPr/>
          </a:p>
          <a:p>
            <a:pPr indent="-330200" lvl="1" marL="914400" rtl="0" algn="l">
              <a:spcBef>
                <a:spcPts val="0"/>
              </a:spcBef>
              <a:spcAft>
                <a:spcPts val="0"/>
              </a:spcAft>
              <a:buSzPts val="1600"/>
              <a:buChar char="•"/>
            </a:pPr>
            <a:r>
              <a:rPr b="1" lang="en-US"/>
              <a:t>billingAccount</a:t>
            </a:r>
            <a:r>
              <a:rPr lang="en-US"/>
              <a:t>: Link to the customer billing account</a:t>
            </a:r>
            <a:endParaRPr/>
          </a:p>
          <a:p>
            <a:pPr indent="-330200" lvl="1" marL="914400" rtl="0" algn="l">
              <a:spcBef>
                <a:spcPts val="0"/>
              </a:spcBef>
              <a:spcAft>
                <a:spcPts val="0"/>
              </a:spcAft>
              <a:buSzPts val="1600"/>
              <a:buChar char="•"/>
            </a:pPr>
            <a:r>
              <a:rPr b="1" lang="en-US"/>
              <a:t>relatedParty</a:t>
            </a:r>
            <a:r>
              <a:rPr lang="en-US"/>
              <a:t>: Link to the parties involved including customer and seller</a:t>
            </a:r>
            <a:endParaRPr/>
          </a:p>
          <a:p>
            <a:pPr indent="0" lvl="0" marL="0" rtl="0" algn="l">
              <a:spcBef>
                <a:spcPts val="1200"/>
              </a:spcBef>
              <a:spcAft>
                <a:spcPts val="0"/>
              </a:spcAft>
              <a:buNone/>
            </a:pPr>
            <a:r>
              <a:t/>
            </a:r>
            <a:endParaRPr/>
          </a:p>
        </p:txBody>
      </p:sp>
      <p:sp>
        <p:nvSpPr>
          <p:cNvPr id="291" name="Google Shape;291;g33bd8f59ec9_0_191"/>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3bd8f59ec9_0_23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Create product order</a:t>
            </a:r>
            <a:endParaRPr/>
          </a:p>
        </p:txBody>
      </p:sp>
      <p:sp>
        <p:nvSpPr>
          <p:cNvPr id="298" name="Google Shape;298;g33bd8f59ec9_0_23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99" name="Google Shape;299;g33bd8f59ec9_0_230"/>
          <p:cNvPicPr preferRelativeResize="0"/>
          <p:nvPr/>
        </p:nvPicPr>
        <p:blipFill>
          <a:blip r:embed="rId3">
            <a:alphaModFix/>
          </a:blip>
          <a:stretch>
            <a:fillRect/>
          </a:stretch>
        </p:blipFill>
        <p:spPr>
          <a:xfrm>
            <a:off x="1851600" y="958252"/>
            <a:ext cx="8572199" cy="53049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3bd8f59ec9_0_411"/>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Inventory Product Lifecycle</a:t>
            </a:r>
            <a:endParaRPr/>
          </a:p>
        </p:txBody>
      </p:sp>
      <p:sp>
        <p:nvSpPr>
          <p:cNvPr id="306" name="Google Shape;306;g33bd8f59ec9_0_411"/>
          <p:cNvSpPr txBox="1"/>
          <p:nvPr>
            <p:ph idx="1" type="body"/>
          </p:nvPr>
        </p:nvSpPr>
        <p:spPr>
          <a:xfrm>
            <a:off x="564900" y="1357300"/>
            <a:ext cx="53115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The Product Inventory Management API defines the following lifecycle:</a:t>
            </a:r>
            <a:endParaRPr/>
          </a:p>
          <a:p>
            <a:pPr indent="-342900" lvl="0" marL="457200" rtl="0" algn="l">
              <a:spcBef>
                <a:spcPts val="1200"/>
              </a:spcBef>
              <a:spcAft>
                <a:spcPts val="0"/>
              </a:spcAft>
              <a:buSzPts val="1800"/>
              <a:buChar char="▪"/>
            </a:pPr>
            <a:r>
              <a:rPr b="1" lang="en-US"/>
              <a:t>Created</a:t>
            </a:r>
            <a:r>
              <a:rPr lang="en-US"/>
              <a:t>: The product has been registered in the inventory, but it needs to be </a:t>
            </a:r>
            <a:r>
              <a:rPr lang="en-US"/>
              <a:t>activated</a:t>
            </a:r>
            <a:r>
              <a:rPr lang="en-US"/>
              <a:t> for the customer</a:t>
            </a:r>
            <a:endParaRPr/>
          </a:p>
          <a:p>
            <a:pPr indent="-342900" lvl="0" marL="457200" rtl="0" algn="l">
              <a:spcBef>
                <a:spcPts val="0"/>
              </a:spcBef>
              <a:spcAft>
                <a:spcPts val="0"/>
              </a:spcAft>
              <a:buSzPts val="1800"/>
              <a:buChar char="▪"/>
            </a:pPr>
            <a:r>
              <a:rPr b="1" lang="en-US"/>
              <a:t>Active</a:t>
            </a:r>
            <a:r>
              <a:rPr lang="en-US"/>
              <a:t>: The product has been activated by the customer</a:t>
            </a:r>
            <a:endParaRPr/>
          </a:p>
          <a:p>
            <a:pPr indent="-342900" lvl="0" marL="457200" rtl="0" algn="l">
              <a:spcBef>
                <a:spcPts val="0"/>
              </a:spcBef>
              <a:spcAft>
                <a:spcPts val="0"/>
              </a:spcAft>
              <a:buSzPts val="1800"/>
              <a:buChar char="▪"/>
            </a:pPr>
            <a:r>
              <a:rPr b="1" lang="en-US"/>
              <a:t>Suspended</a:t>
            </a:r>
            <a:r>
              <a:rPr lang="en-US"/>
              <a:t>: The access to the product has been suspended (i.e the customer has not paid)</a:t>
            </a:r>
            <a:endParaRPr/>
          </a:p>
          <a:p>
            <a:pPr indent="-342900" lvl="0" marL="457200" rtl="0" algn="l">
              <a:spcBef>
                <a:spcPts val="0"/>
              </a:spcBef>
              <a:spcAft>
                <a:spcPts val="0"/>
              </a:spcAft>
              <a:buSzPts val="1800"/>
              <a:buChar char="▪"/>
            </a:pPr>
            <a:r>
              <a:rPr b="1" lang="en-US"/>
              <a:t>Terminated</a:t>
            </a:r>
            <a:r>
              <a:rPr lang="en-US"/>
              <a:t>: The access to the product has been fully terminated</a:t>
            </a:r>
            <a:endParaRPr/>
          </a:p>
        </p:txBody>
      </p:sp>
      <p:sp>
        <p:nvSpPr>
          <p:cNvPr id="307" name="Google Shape;307;g33bd8f59ec9_0_411"/>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308" name="Google Shape;308;g33bd8f59ec9_0_411"/>
          <p:cNvPicPr preferRelativeResize="0"/>
          <p:nvPr/>
        </p:nvPicPr>
        <p:blipFill>
          <a:blip r:embed="rId3">
            <a:alphaModFix/>
          </a:blip>
          <a:stretch>
            <a:fillRect/>
          </a:stretch>
        </p:blipFill>
        <p:spPr>
          <a:xfrm>
            <a:off x="6473050" y="1260077"/>
            <a:ext cx="4894626" cy="4358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3bd8f59ec9_0_198"/>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Inventory instances</a:t>
            </a:r>
            <a:endParaRPr/>
          </a:p>
        </p:txBody>
      </p:sp>
      <p:sp>
        <p:nvSpPr>
          <p:cNvPr id="315" name="Google Shape;315;g33bd8f59ec9_0_198"/>
          <p:cNvSpPr txBox="1"/>
          <p:nvPr>
            <p:ph idx="1" type="body"/>
          </p:nvPr>
        </p:nvSpPr>
        <p:spPr>
          <a:xfrm>
            <a:off x="564900" y="1659125"/>
            <a:ext cx="5797500" cy="4260900"/>
          </a:xfrm>
          <a:prstGeom prst="rect">
            <a:avLst/>
          </a:prstGeom>
        </p:spPr>
        <p:txBody>
          <a:bodyPr anchorCtr="0" anchor="t" bIns="45700" lIns="91425" spcFirstLastPara="1" rIns="91425" wrap="square" tIns="45700">
            <a:noAutofit/>
          </a:bodyPr>
          <a:lstStyle/>
          <a:p>
            <a:pPr indent="-342900" lvl="0" marL="457200" rtl="0" algn="l">
              <a:spcBef>
                <a:spcPts val="1200"/>
              </a:spcBef>
              <a:spcAft>
                <a:spcPts val="0"/>
              </a:spcAft>
              <a:buSzPts val="1800"/>
              <a:buChar char="▪"/>
            </a:pPr>
            <a:r>
              <a:rPr lang="en-US"/>
              <a:t>Product</a:t>
            </a:r>
            <a:endParaRPr/>
          </a:p>
          <a:p>
            <a:pPr indent="-330200" lvl="1" marL="914400" rtl="0" algn="l">
              <a:spcBef>
                <a:spcPts val="0"/>
              </a:spcBef>
              <a:spcAft>
                <a:spcPts val="0"/>
              </a:spcAft>
              <a:buSzPts val="1600"/>
              <a:buChar char="•"/>
            </a:pPr>
            <a:r>
              <a:rPr lang="en-US"/>
              <a:t>A product offering procured by a customer or other interested party playing a party role. A product is realized as one or more service(s) and / or resource(s)</a:t>
            </a:r>
            <a:endParaRPr/>
          </a:p>
          <a:p>
            <a:pPr indent="-342900" lvl="0" marL="457200" rtl="0" algn="l">
              <a:spcBef>
                <a:spcPts val="0"/>
              </a:spcBef>
              <a:spcAft>
                <a:spcPts val="0"/>
              </a:spcAft>
              <a:buSzPts val="1800"/>
              <a:buChar char="▪"/>
            </a:pPr>
            <a:r>
              <a:rPr lang="en-US"/>
              <a:t>Service</a:t>
            </a:r>
            <a:endParaRPr/>
          </a:p>
          <a:p>
            <a:pPr indent="-330200" lvl="1" marL="914400" rtl="0" algn="l">
              <a:spcBef>
                <a:spcPts val="0"/>
              </a:spcBef>
              <a:spcAft>
                <a:spcPts val="0"/>
              </a:spcAft>
              <a:buSzPts val="1600"/>
              <a:buChar char="•"/>
            </a:pPr>
            <a:r>
              <a:rPr lang="en-US"/>
              <a:t>Represents the real services procured during the activation phase</a:t>
            </a:r>
            <a:endParaRPr/>
          </a:p>
          <a:p>
            <a:pPr indent="-342900" lvl="0" marL="457200" rtl="0" algn="l">
              <a:spcBef>
                <a:spcPts val="0"/>
              </a:spcBef>
              <a:spcAft>
                <a:spcPts val="0"/>
              </a:spcAft>
              <a:buSzPts val="1800"/>
              <a:buChar char="▪"/>
            </a:pPr>
            <a:r>
              <a:rPr lang="en-US"/>
              <a:t>Resource</a:t>
            </a:r>
            <a:endParaRPr/>
          </a:p>
          <a:p>
            <a:pPr indent="-330200" lvl="1" marL="914400" rtl="0" algn="l">
              <a:spcBef>
                <a:spcPts val="0"/>
              </a:spcBef>
              <a:spcAft>
                <a:spcPts val="0"/>
              </a:spcAft>
              <a:buSzPts val="1600"/>
              <a:buChar char="•"/>
            </a:pPr>
            <a:r>
              <a:rPr lang="en-US"/>
              <a:t>Represents the real resources procured during the activation phase</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316" name="Google Shape;316;g33bd8f59ec9_0_198"/>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317" name="Google Shape;317;g33bd8f59ec9_0_198"/>
          <p:cNvPicPr preferRelativeResize="0"/>
          <p:nvPr/>
        </p:nvPicPr>
        <p:blipFill>
          <a:blip r:embed="rId3">
            <a:alphaModFix/>
          </a:blip>
          <a:stretch>
            <a:fillRect/>
          </a:stretch>
        </p:blipFill>
        <p:spPr>
          <a:xfrm>
            <a:off x="6473050" y="1260077"/>
            <a:ext cx="4894626" cy="4358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3bd8f59ec9_0_248"/>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Inventory instances</a:t>
            </a:r>
            <a:endParaRPr/>
          </a:p>
        </p:txBody>
      </p:sp>
      <p:sp>
        <p:nvSpPr>
          <p:cNvPr id="324" name="Google Shape;324;g33bd8f59ec9_0_248"/>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325" name="Google Shape;325;g33bd8f59ec9_0_248"/>
          <p:cNvPicPr preferRelativeResize="0"/>
          <p:nvPr/>
        </p:nvPicPr>
        <p:blipFill>
          <a:blip r:embed="rId3">
            <a:alphaModFix/>
          </a:blip>
          <a:stretch>
            <a:fillRect/>
          </a:stretch>
        </p:blipFill>
        <p:spPr>
          <a:xfrm>
            <a:off x="2234425" y="988777"/>
            <a:ext cx="7720001" cy="5272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3bd8f59ec9_0_256"/>
          <p:cNvSpPr txBox="1"/>
          <p:nvPr>
            <p:ph type="ctrTitle"/>
          </p:nvPr>
        </p:nvSpPr>
        <p:spPr>
          <a:xfrm>
            <a:off x="914400" y="1693061"/>
            <a:ext cx="10363200" cy="106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Introduction to the FIWARE BAE Marketplace</a:t>
            </a:r>
            <a:endParaRPr/>
          </a:p>
        </p:txBody>
      </p:sp>
      <p:sp>
        <p:nvSpPr>
          <p:cNvPr id="332" name="Google Shape;332;g33bd8f59ec9_0_256"/>
          <p:cNvSpPr txBox="1"/>
          <p:nvPr>
            <p:ph idx="12" type="sldNum"/>
          </p:nvPr>
        </p:nvSpPr>
        <p:spPr>
          <a:xfrm>
            <a:off x="5407286" y="6492879"/>
            <a:ext cx="13773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33bd8f59ec9_0_262"/>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Business API Ecosystem GE</a:t>
            </a:r>
            <a:endParaRPr/>
          </a:p>
        </p:txBody>
      </p:sp>
      <p:sp>
        <p:nvSpPr>
          <p:cNvPr id="339" name="Google Shape;339;g33bd8f59ec9_0_262"/>
          <p:cNvSpPr txBox="1"/>
          <p:nvPr>
            <p:ph idx="1" type="body"/>
          </p:nvPr>
        </p:nvSpPr>
        <p:spPr>
          <a:xfrm>
            <a:off x="564900" y="1594500"/>
            <a:ext cx="6367800" cy="46920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Component of the </a:t>
            </a:r>
            <a:r>
              <a:rPr b="1" lang="en-US" sz="2000"/>
              <a:t>FIWARE</a:t>
            </a:r>
            <a:r>
              <a:rPr lang="en-US" sz="2000"/>
              <a:t> platform</a:t>
            </a:r>
            <a:endParaRPr sz="2000"/>
          </a:p>
          <a:p>
            <a:pPr indent="-355600" lvl="0" marL="457200" rtl="0" algn="l">
              <a:spcBef>
                <a:spcPts val="0"/>
              </a:spcBef>
              <a:spcAft>
                <a:spcPts val="0"/>
              </a:spcAft>
              <a:buSzPts val="2000"/>
              <a:buChar char="▪"/>
            </a:pPr>
            <a:r>
              <a:rPr lang="en-US" sz="2000"/>
              <a:t>Supports the creation of </a:t>
            </a:r>
            <a:r>
              <a:rPr b="1" lang="en-US" sz="2000"/>
              <a:t>digital marketplaces</a:t>
            </a:r>
            <a:r>
              <a:rPr lang="en-US" sz="2000"/>
              <a:t> for the monetisation of digital services</a:t>
            </a:r>
            <a:endParaRPr sz="2000"/>
          </a:p>
          <a:p>
            <a:pPr indent="-355600" lvl="0" marL="457200" rtl="0" algn="l">
              <a:spcBef>
                <a:spcPts val="0"/>
              </a:spcBef>
              <a:spcAft>
                <a:spcPts val="0"/>
              </a:spcAft>
              <a:buSzPts val="2000"/>
              <a:buChar char="▪"/>
            </a:pPr>
            <a:r>
              <a:rPr lang="en-US" sz="2000"/>
              <a:t>Manages the lifecycle of products offers, from product  creation to monetisation, billing and payment</a:t>
            </a:r>
            <a:endParaRPr sz="2000"/>
          </a:p>
          <a:p>
            <a:pPr indent="-355600" lvl="0" marL="457200" rtl="0" algn="l">
              <a:spcBef>
                <a:spcPts val="0"/>
              </a:spcBef>
              <a:spcAft>
                <a:spcPts val="0"/>
              </a:spcAft>
              <a:buSzPts val="2000"/>
              <a:buChar char="▪"/>
            </a:pPr>
            <a:r>
              <a:rPr lang="en-US" sz="2000"/>
              <a:t>Relies on </a:t>
            </a:r>
            <a:r>
              <a:rPr b="1" lang="en-US" sz="2000"/>
              <a:t>TM Forum</a:t>
            </a:r>
            <a:r>
              <a:rPr lang="en-US" sz="2000"/>
              <a:t> Business Ecosystem Open APIs</a:t>
            </a:r>
            <a:endParaRPr sz="2000"/>
          </a:p>
          <a:p>
            <a:pPr indent="0" lvl="0" marL="0" rtl="0" algn="l">
              <a:spcBef>
                <a:spcPts val="1200"/>
              </a:spcBef>
              <a:spcAft>
                <a:spcPts val="0"/>
              </a:spcAft>
              <a:buNone/>
            </a:pPr>
            <a:r>
              <a:t/>
            </a:r>
            <a:endParaRPr/>
          </a:p>
        </p:txBody>
      </p:sp>
      <p:sp>
        <p:nvSpPr>
          <p:cNvPr id="340" name="Google Shape;340;g33bd8f59ec9_0_262"/>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41" name="Google Shape;341;g33bd8f59ec9_0_262"/>
          <p:cNvPicPr preferRelativeResize="0"/>
          <p:nvPr/>
        </p:nvPicPr>
        <p:blipFill>
          <a:blip r:embed="rId3">
            <a:alphaModFix/>
          </a:blip>
          <a:stretch>
            <a:fillRect/>
          </a:stretch>
        </p:blipFill>
        <p:spPr>
          <a:xfrm>
            <a:off x="7453625" y="1594500"/>
            <a:ext cx="3669000" cy="366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3bd8f59ec9_0_27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Business API Ecosystem GE</a:t>
            </a:r>
            <a:endParaRPr/>
          </a:p>
        </p:txBody>
      </p:sp>
      <p:sp>
        <p:nvSpPr>
          <p:cNvPr id="348" name="Google Shape;348;g33bd8f59ec9_0_270"/>
          <p:cNvSpPr txBox="1"/>
          <p:nvPr>
            <p:ph idx="1" type="body"/>
          </p:nvPr>
        </p:nvSpPr>
        <p:spPr>
          <a:xfrm>
            <a:off x="564900" y="1357300"/>
            <a:ext cx="7198200" cy="4929300"/>
          </a:xfrm>
          <a:prstGeom prst="rect">
            <a:avLst/>
          </a:prstGeom>
        </p:spPr>
        <p:txBody>
          <a:bodyPr anchorCtr="0" anchor="t" bIns="45700" lIns="91425" spcFirstLastPara="1" rIns="91425" wrap="square" tIns="45700">
            <a:noAutofit/>
          </a:bodyPr>
          <a:lstStyle/>
          <a:p>
            <a:pPr indent="-361950" lvl="0" marL="457200" rtl="0" algn="l">
              <a:spcBef>
                <a:spcPts val="1200"/>
              </a:spcBef>
              <a:spcAft>
                <a:spcPts val="0"/>
              </a:spcAft>
              <a:buSzPts val="2100"/>
              <a:buChar char="▪"/>
            </a:pPr>
            <a:r>
              <a:rPr lang="en-US" sz="2100"/>
              <a:t>BAE has been designed to be customized for the specific use case</a:t>
            </a:r>
            <a:endParaRPr sz="2100"/>
          </a:p>
          <a:p>
            <a:pPr indent="-349250" lvl="1" marL="914400" rtl="0" algn="l">
              <a:spcBef>
                <a:spcPts val="0"/>
              </a:spcBef>
              <a:spcAft>
                <a:spcPts val="0"/>
              </a:spcAft>
              <a:buSzPts val="1900"/>
              <a:buChar char="•"/>
            </a:pPr>
            <a:r>
              <a:rPr lang="en-US" sz="1900"/>
              <a:t>Branding and theming support</a:t>
            </a:r>
            <a:endParaRPr sz="1900"/>
          </a:p>
          <a:p>
            <a:pPr indent="-349250" lvl="1" marL="914400" rtl="0" algn="l">
              <a:spcBef>
                <a:spcPts val="0"/>
              </a:spcBef>
              <a:spcAft>
                <a:spcPts val="0"/>
              </a:spcAft>
              <a:buSzPts val="1900"/>
              <a:buChar char="•"/>
            </a:pPr>
            <a:r>
              <a:rPr lang="en-US" sz="1900"/>
              <a:t>Multiple identity providers supported, including FIWARE Keyrock, Keycloak, GitHub and </a:t>
            </a:r>
            <a:r>
              <a:rPr b="1" lang="en-US" sz="1900"/>
              <a:t>VC</a:t>
            </a:r>
            <a:r>
              <a:rPr lang="en-US" sz="1900"/>
              <a:t> using the </a:t>
            </a:r>
            <a:r>
              <a:rPr b="1" lang="en-US" sz="1900"/>
              <a:t>FIWARE verifier</a:t>
            </a:r>
            <a:endParaRPr b="1" sz="1900"/>
          </a:p>
          <a:p>
            <a:pPr indent="-361950" lvl="0" marL="457200" rtl="0" algn="l">
              <a:spcBef>
                <a:spcPts val="0"/>
              </a:spcBef>
              <a:spcAft>
                <a:spcPts val="0"/>
              </a:spcAft>
              <a:buSzPts val="2100"/>
              <a:buChar char="▪"/>
            </a:pPr>
            <a:r>
              <a:rPr lang="en-US" sz="2100"/>
              <a:t>New IDPs and protocols can be integrated in the software</a:t>
            </a:r>
            <a:endParaRPr sz="2100"/>
          </a:p>
          <a:p>
            <a:pPr indent="-361950" lvl="0" marL="457200" rtl="0" algn="l">
              <a:spcBef>
                <a:spcPts val="0"/>
              </a:spcBef>
              <a:spcAft>
                <a:spcPts val="0"/>
              </a:spcAft>
              <a:buSzPts val="2100"/>
              <a:buChar char="▪"/>
            </a:pPr>
            <a:r>
              <a:rPr lang="en-US" sz="2100"/>
              <a:t>Different payment gateways can be integrated</a:t>
            </a:r>
            <a:endParaRPr sz="2100"/>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349" name="Google Shape;349;g33bd8f59ec9_0_27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50" name="Google Shape;350;g33bd8f59ec9_0_270"/>
          <p:cNvPicPr preferRelativeResize="0"/>
          <p:nvPr/>
        </p:nvPicPr>
        <p:blipFill>
          <a:blip r:embed="rId3">
            <a:alphaModFix/>
          </a:blip>
          <a:stretch>
            <a:fillRect/>
          </a:stretch>
        </p:blipFill>
        <p:spPr>
          <a:xfrm>
            <a:off x="8047675" y="1817526"/>
            <a:ext cx="3436475" cy="3436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33bd8f59ec9_0_278"/>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Business API Ecosystem GE</a:t>
            </a:r>
            <a:endParaRPr/>
          </a:p>
        </p:txBody>
      </p:sp>
      <p:sp>
        <p:nvSpPr>
          <p:cNvPr id="357" name="Google Shape;357;g33bd8f59ec9_0_278"/>
          <p:cNvSpPr txBox="1"/>
          <p:nvPr>
            <p:ph idx="1" type="body"/>
          </p:nvPr>
        </p:nvSpPr>
        <p:spPr>
          <a:xfrm>
            <a:off x="564900" y="1357300"/>
            <a:ext cx="71982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Support for different kind of digital service monetization via plugins</a:t>
            </a:r>
            <a:endParaRPr sz="2000"/>
          </a:p>
          <a:p>
            <a:pPr indent="-342900" lvl="1" marL="914400" rtl="0" algn="l">
              <a:spcBef>
                <a:spcPts val="0"/>
              </a:spcBef>
              <a:spcAft>
                <a:spcPts val="0"/>
              </a:spcAft>
              <a:buSzPts val="1800"/>
              <a:buChar char="•"/>
            </a:pPr>
            <a:r>
              <a:rPr lang="en-US" sz="1800"/>
              <a:t>Define the asset type</a:t>
            </a:r>
            <a:endParaRPr sz="1800"/>
          </a:p>
          <a:p>
            <a:pPr indent="-342900" lvl="1" marL="914400" rtl="0" algn="l">
              <a:spcBef>
                <a:spcPts val="0"/>
              </a:spcBef>
              <a:spcAft>
                <a:spcPts val="0"/>
              </a:spcAft>
              <a:buSzPts val="1800"/>
              <a:buChar char="•"/>
            </a:pPr>
            <a:r>
              <a:rPr lang="en-US" sz="1800"/>
              <a:t>Define the metadata to be retrieved and stored</a:t>
            </a:r>
            <a:endParaRPr sz="1800"/>
          </a:p>
          <a:p>
            <a:pPr indent="-342900" lvl="1" marL="914400" rtl="0" algn="l">
              <a:spcBef>
                <a:spcPts val="0"/>
              </a:spcBef>
              <a:spcAft>
                <a:spcPts val="0"/>
              </a:spcAft>
              <a:buSzPts val="1800"/>
              <a:buChar char="•"/>
            </a:pPr>
            <a:r>
              <a:rPr lang="en-US" sz="1800"/>
              <a:t>Implements handlers to validate and process asset data during the product lifecycle</a:t>
            </a:r>
            <a:endParaRPr sz="1800"/>
          </a:p>
          <a:p>
            <a:pPr indent="-342900" lvl="1" marL="914400" rtl="0" algn="l">
              <a:spcBef>
                <a:spcPts val="0"/>
              </a:spcBef>
              <a:spcAft>
                <a:spcPts val="0"/>
              </a:spcAft>
              <a:buSzPts val="1800"/>
              <a:buChar char="•"/>
            </a:pPr>
            <a:r>
              <a:rPr lang="en-US" sz="1800"/>
              <a:t>Performs service activation during acquisition</a:t>
            </a:r>
            <a:br>
              <a:rPr lang="en-US" sz="1800"/>
            </a:br>
            <a:endParaRPr sz="1800"/>
          </a:p>
          <a:p>
            <a:pPr indent="-355600" lvl="0" marL="457200" rtl="0" algn="l">
              <a:spcBef>
                <a:spcPts val="0"/>
              </a:spcBef>
              <a:spcAft>
                <a:spcPts val="0"/>
              </a:spcAft>
              <a:buSzPts val="2000"/>
              <a:buChar char="▪"/>
            </a:pPr>
            <a:r>
              <a:rPr lang="en-US" sz="2000"/>
              <a:t>Plugin are managed as zip files, including:</a:t>
            </a:r>
            <a:endParaRPr sz="2000"/>
          </a:p>
          <a:p>
            <a:pPr indent="-342900" lvl="1" marL="914400" rtl="0" algn="l">
              <a:spcBef>
                <a:spcPts val="0"/>
              </a:spcBef>
              <a:spcAft>
                <a:spcPts val="0"/>
              </a:spcAft>
              <a:buSzPts val="1800"/>
              <a:buChar char="•"/>
            </a:pPr>
            <a:r>
              <a:rPr lang="en-US" sz="1800"/>
              <a:t>JSON file with plugin configuration</a:t>
            </a:r>
            <a:endParaRPr sz="1800"/>
          </a:p>
          <a:p>
            <a:pPr indent="-342900" lvl="1" marL="914400" rtl="0" algn="l">
              <a:spcBef>
                <a:spcPts val="0"/>
              </a:spcBef>
              <a:spcAft>
                <a:spcPts val="0"/>
              </a:spcAft>
              <a:buSzPts val="1800"/>
              <a:buChar char="•"/>
            </a:pPr>
            <a:r>
              <a:rPr lang="en-US" sz="1800"/>
              <a:t>Python class with handler implementation</a:t>
            </a:r>
            <a:endParaRPr sz="1800"/>
          </a:p>
          <a:p>
            <a:pPr indent="-342900" lvl="1" marL="914400" rtl="0" algn="l">
              <a:spcBef>
                <a:spcPts val="0"/>
              </a:spcBef>
              <a:spcAft>
                <a:spcPts val="0"/>
              </a:spcAft>
              <a:buSzPts val="1800"/>
              <a:buChar char="•"/>
            </a:pPr>
            <a:r>
              <a:rPr lang="en-US" sz="1800"/>
              <a:t>Any needed python code</a:t>
            </a:r>
            <a:endParaRPr sz="1800"/>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358" name="Google Shape;358;g33bd8f59ec9_0_278"/>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59" name="Google Shape;359;g33bd8f59ec9_0_278"/>
          <p:cNvPicPr preferRelativeResize="0"/>
          <p:nvPr/>
        </p:nvPicPr>
        <p:blipFill rotWithShape="1">
          <a:blip r:embed="rId3">
            <a:alphaModFix/>
          </a:blip>
          <a:srcRect b="0" l="0" r="0" t="0"/>
          <a:stretch/>
        </p:blipFill>
        <p:spPr>
          <a:xfrm>
            <a:off x="8067499" y="1633975"/>
            <a:ext cx="3643001" cy="3974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3bd8f59ec9_0_286"/>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Business API Ecosystem GE</a:t>
            </a:r>
            <a:endParaRPr/>
          </a:p>
        </p:txBody>
      </p:sp>
      <p:sp>
        <p:nvSpPr>
          <p:cNvPr id="366" name="Google Shape;366;g33bd8f59ec9_0_286"/>
          <p:cNvSpPr txBox="1"/>
          <p:nvPr>
            <p:ph idx="1" type="body"/>
          </p:nvPr>
        </p:nvSpPr>
        <p:spPr>
          <a:xfrm>
            <a:off x="564900" y="1357300"/>
            <a:ext cx="71982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Supports multiple price plans, including free plans:</a:t>
            </a:r>
            <a:endParaRPr/>
          </a:p>
          <a:p>
            <a:pPr indent="-342900" lvl="0" marL="457200" rtl="0" algn="l">
              <a:spcBef>
                <a:spcPts val="1200"/>
              </a:spcBef>
              <a:spcAft>
                <a:spcPts val="0"/>
              </a:spcAft>
              <a:buSzPts val="1800"/>
              <a:buChar char="▪"/>
            </a:pPr>
            <a:r>
              <a:rPr b="1" lang="en-US"/>
              <a:t>Open</a:t>
            </a:r>
            <a:r>
              <a:rPr lang="en-US"/>
              <a:t>: Published digital services can be accessed or downloaded without buying</a:t>
            </a:r>
            <a:endParaRPr/>
          </a:p>
          <a:p>
            <a:pPr indent="-342900" lvl="0" marL="457200" rtl="0" algn="l">
              <a:spcBef>
                <a:spcPts val="0"/>
              </a:spcBef>
              <a:spcAft>
                <a:spcPts val="0"/>
              </a:spcAft>
              <a:buSzPts val="1800"/>
              <a:buChar char="▪"/>
            </a:pPr>
            <a:r>
              <a:rPr b="1" lang="en-US"/>
              <a:t>Free</a:t>
            </a:r>
            <a:r>
              <a:rPr lang="en-US"/>
              <a:t>: Require offer to be acquired and terms of service accepted</a:t>
            </a:r>
            <a:endParaRPr/>
          </a:p>
          <a:p>
            <a:pPr indent="0" lvl="0" marL="0" rtl="0" algn="l">
              <a:spcBef>
                <a:spcPts val="1200"/>
              </a:spcBef>
              <a:spcAft>
                <a:spcPts val="0"/>
              </a:spcAft>
              <a:buNone/>
            </a:pPr>
            <a:r>
              <a:rPr lang="en-US"/>
              <a:t>and paid plans, as combinations of:</a:t>
            </a:r>
            <a:endParaRPr/>
          </a:p>
          <a:p>
            <a:pPr indent="-342900" lvl="0" marL="457200" rtl="0" algn="l">
              <a:spcBef>
                <a:spcPts val="1200"/>
              </a:spcBef>
              <a:spcAft>
                <a:spcPts val="0"/>
              </a:spcAft>
              <a:buSzPts val="1800"/>
              <a:buChar char="▪"/>
            </a:pPr>
            <a:r>
              <a:rPr b="1" lang="en-US"/>
              <a:t>One time</a:t>
            </a:r>
            <a:r>
              <a:rPr lang="en-US"/>
              <a:t>: Single payment for the service</a:t>
            </a:r>
            <a:endParaRPr/>
          </a:p>
          <a:p>
            <a:pPr indent="-342900" lvl="0" marL="457200" rtl="0" algn="l">
              <a:spcBef>
                <a:spcPts val="0"/>
              </a:spcBef>
              <a:spcAft>
                <a:spcPts val="0"/>
              </a:spcAft>
              <a:buSzPts val="1800"/>
              <a:buChar char="▪"/>
            </a:pPr>
            <a:r>
              <a:rPr b="1" lang="en-US"/>
              <a:t>Recurring</a:t>
            </a:r>
            <a:r>
              <a:rPr lang="en-US"/>
              <a:t>: Weekly, monthly, etc</a:t>
            </a:r>
            <a:endParaRPr/>
          </a:p>
          <a:p>
            <a:pPr indent="-342900" lvl="0" marL="457200" rtl="0" algn="l">
              <a:spcBef>
                <a:spcPts val="0"/>
              </a:spcBef>
              <a:spcAft>
                <a:spcPts val="0"/>
              </a:spcAft>
              <a:buSzPts val="1800"/>
              <a:buChar char="▪"/>
            </a:pPr>
            <a:r>
              <a:rPr b="1" lang="en-US"/>
              <a:t>Usage</a:t>
            </a:r>
            <a:r>
              <a:rPr lang="en-US"/>
              <a:t>: Actual payment calculated based on usage. </a:t>
            </a:r>
            <a:br>
              <a:rPr lang="en-US"/>
            </a:br>
            <a:r>
              <a:rPr lang="en-US"/>
              <a:t>Require accounting information that can be submitted via TMForum Usage API or retrieved by the digital asset plugin</a:t>
            </a:r>
            <a:endParaRPr/>
          </a:p>
          <a:p>
            <a:pPr indent="0" lvl="0" marL="0" rtl="0" algn="l">
              <a:spcBef>
                <a:spcPts val="1200"/>
              </a:spcBef>
              <a:spcAft>
                <a:spcPts val="0"/>
              </a:spcAft>
              <a:buNone/>
            </a:pPr>
            <a:r>
              <a:rPr lang="en-US"/>
              <a:t>Advanced models</a:t>
            </a:r>
            <a:endParaRPr/>
          </a:p>
          <a:p>
            <a:pPr indent="-342900" lvl="0" marL="457200" rtl="0" algn="l">
              <a:spcBef>
                <a:spcPts val="1200"/>
              </a:spcBef>
              <a:spcAft>
                <a:spcPts val="0"/>
              </a:spcAft>
              <a:buSzPts val="1800"/>
              <a:buChar char="▪"/>
            </a:pPr>
            <a:r>
              <a:rPr lang="en-US"/>
              <a:t>Fees, discounts, dynamic pricing</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367" name="Google Shape;367;g33bd8f59ec9_0_286"/>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68" name="Google Shape;368;g33bd8f59ec9_0_286"/>
          <p:cNvPicPr preferRelativeResize="0"/>
          <p:nvPr/>
        </p:nvPicPr>
        <p:blipFill>
          <a:blip r:embed="rId3">
            <a:alphaModFix/>
          </a:blip>
          <a:stretch>
            <a:fillRect/>
          </a:stretch>
        </p:blipFill>
        <p:spPr>
          <a:xfrm>
            <a:off x="8180364" y="1695563"/>
            <a:ext cx="3470410" cy="346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33bd8f59ec9_0_86"/>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TMForum Open APIs</a:t>
            </a:r>
            <a:endParaRPr/>
          </a:p>
        </p:txBody>
      </p:sp>
      <p:sp>
        <p:nvSpPr>
          <p:cNvPr id="76" name="Google Shape;76;g33bd8f59ec9_0_86"/>
          <p:cNvSpPr txBox="1"/>
          <p:nvPr>
            <p:ph idx="1" type="body"/>
          </p:nvPr>
        </p:nvSpPr>
        <p:spPr>
          <a:xfrm>
            <a:off x="564900" y="1874650"/>
            <a:ext cx="11145600" cy="44121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Enable seamless connectivity, interoperability and portability across complex ecosystem services</a:t>
            </a:r>
            <a:endParaRPr sz="2000"/>
          </a:p>
          <a:p>
            <a:pPr indent="-355600" lvl="0" marL="457200" rtl="0" algn="l">
              <a:spcBef>
                <a:spcPts val="0"/>
              </a:spcBef>
              <a:spcAft>
                <a:spcPts val="0"/>
              </a:spcAft>
              <a:buSzPts val="2000"/>
              <a:buChar char="▪"/>
            </a:pPr>
            <a:r>
              <a:rPr lang="en-US" sz="2000"/>
              <a:t>TM Forum Open APIs are based on REST. They are technology agnostic and can be used in any digital service scenario</a:t>
            </a:r>
            <a:endParaRPr sz="2000"/>
          </a:p>
          <a:p>
            <a:pPr indent="-355600" lvl="0" marL="457200" rtl="0" algn="l">
              <a:spcBef>
                <a:spcPts val="0"/>
              </a:spcBef>
              <a:spcAft>
                <a:spcPts val="0"/>
              </a:spcAft>
              <a:buSzPts val="2000"/>
              <a:buChar char="▪"/>
            </a:pPr>
            <a:r>
              <a:rPr lang="en-US" sz="2000"/>
              <a:t>TM Forum Open APIs aim at:</a:t>
            </a:r>
            <a:endParaRPr sz="2000"/>
          </a:p>
          <a:p>
            <a:pPr indent="-342900" lvl="1" marL="914400" rtl="0" algn="l">
              <a:spcBef>
                <a:spcPts val="0"/>
              </a:spcBef>
              <a:spcAft>
                <a:spcPts val="0"/>
              </a:spcAft>
              <a:buSzPts val="1800"/>
              <a:buChar char="•"/>
            </a:pPr>
            <a:r>
              <a:rPr lang="en-US" sz="1800"/>
              <a:t>Enabling services to be managed end-to-end throughout their lifecycle</a:t>
            </a:r>
            <a:endParaRPr sz="1800"/>
          </a:p>
          <a:p>
            <a:pPr indent="-342900" lvl="1" marL="914400" rtl="0" algn="l">
              <a:spcBef>
                <a:spcPts val="0"/>
              </a:spcBef>
              <a:spcAft>
                <a:spcPts val="0"/>
              </a:spcAft>
              <a:buSzPts val="1800"/>
              <a:buChar char="•"/>
            </a:pPr>
            <a:r>
              <a:rPr lang="en-US" sz="1800"/>
              <a:t>Working in an environment where multiple partners are involved in service delivery</a:t>
            </a:r>
            <a:endParaRPr sz="1800"/>
          </a:p>
          <a:p>
            <a:pPr indent="-355600" lvl="0" marL="457200" rtl="0" algn="l">
              <a:spcBef>
                <a:spcPts val="0"/>
              </a:spcBef>
              <a:spcAft>
                <a:spcPts val="0"/>
              </a:spcAft>
              <a:buSzPts val="2000"/>
              <a:buChar char="▪"/>
            </a:pPr>
            <a:r>
              <a:rPr lang="en-US" sz="2000"/>
              <a:t>There are around 100 APIs covering different aspects of digital service management</a:t>
            </a:r>
            <a:endParaRPr sz="2000"/>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77" name="Google Shape;77;g33bd8f59ec9_0_86"/>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3bd8f59ec9_0_294"/>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Architecture of the BAE</a:t>
            </a:r>
            <a:endParaRPr/>
          </a:p>
        </p:txBody>
      </p:sp>
      <p:sp>
        <p:nvSpPr>
          <p:cNvPr id="375" name="Google Shape;375;g33bd8f59ec9_0_294"/>
          <p:cNvSpPr txBox="1"/>
          <p:nvPr>
            <p:ph idx="1" type="body"/>
          </p:nvPr>
        </p:nvSpPr>
        <p:spPr>
          <a:xfrm>
            <a:off x="564900" y="1357300"/>
            <a:ext cx="67197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a:t>The Business API Ecosystem software is made up of a couple or orchestrated microservices</a:t>
            </a:r>
            <a:endParaRPr/>
          </a:p>
          <a:p>
            <a:pPr indent="-342900" lvl="0" marL="457200" rtl="0" algn="l">
              <a:spcBef>
                <a:spcPts val="1200"/>
              </a:spcBef>
              <a:spcAft>
                <a:spcPts val="0"/>
              </a:spcAft>
              <a:buSzPts val="1800"/>
              <a:buChar char="▪"/>
            </a:pPr>
            <a:r>
              <a:rPr b="1" lang="en-US"/>
              <a:t>BAE Portal</a:t>
            </a:r>
            <a:r>
              <a:rPr lang="en-US"/>
              <a:t>: Web GUI used to interact with the system</a:t>
            </a:r>
            <a:endParaRPr/>
          </a:p>
          <a:p>
            <a:pPr indent="-342900" lvl="0" marL="457200" rtl="0" algn="l">
              <a:spcBef>
                <a:spcPts val="0"/>
              </a:spcBef>
              <a:spcAft>
                <a:spcPts val="0"/>
              </a:spcAft>
              <a:buSzPts val="1800"/>
              <a:buChar char="▪"/>
            </a:pPr>
            <a:r>
              <a:rPr b="1" lang="en-US"/>
              <a:t>Business Ecosystem Logic Proxy</a:t>
            </a:r>
            <a:r>
              <a:rPr lang="en-US"/>
              <a:t>: This component provides the entry point to the system</a:t>
            </a:r>
            <a:endParaRPr/>
          </a:p>
          <a:p>
            <a:pPr indent="-330200" lvl="1" marL="914400" rtl="0" algn="l">
              <a:spcBef>
                <a:spcPts val="0"/>
              </a:spcBef>
              <a:spcAft>
                <a:spcPts val="0"/>
              </a:spcAft>
              <a:buSzPts val="1600"/>
              <a:buChar char="•"/>
            </a:pPr>
            <a:r>
              <a:rPr lang="en-US"/>
              <a:t>Gives API Access</a:t>
            </a:r>
            <a:endParaRPr/>
          </a:p>
          <a:p>
            <a:pPr indent="-330200" lvl="1" marL="914400" rtl="0" algn="l">
              <a:spcBef>
                <a:spcPts val="0"/>
              </a:spcBef>
              <a:spcAft>
                <a:spcPts val="0"/>
              </a:spcAft>
              <a:buSzPts val="1600"/>
              <a:buChar char="•"/>
            </a:pPr>
            <a:r>
              <a:rPr lang="en-US"/>
              <a:t>Integrates with the IDP</a:t>
            </a:r>
            <a:endParaRPr/>
          </a:p>
          <a:p>
            <a:pPr indent="-330200" lvl="1" marL="914400" rtl="0" algn="l">
              <a:spcBef>
                <a:spcPts val="0"/>
              </a:spcBef>
              <a:spcAft>
                <a:spcPts val="0"/>
              </a:spcAft>
              <a:buSzPts val="1600"/>
              <a:buChar char="•"/>
            </a:pPr>
            <a:r>
              <a:rPr lang="en-US"/>
              <a:t>Validates the user permissions</a:t>
            </a:r>
            <a:endParaRPr/>
          </a:p>
          <a:p>
            <a:pPr indent="-330200" lvl="1" marL="914400" rtl="0" algn="l">
              <a:spcBef>
                <a:spcPts val="0"/>
              </a:spcBef>
              <a:spcAft>
                <a:spcPts val="0"/>
              </a:spcAft>
              <a:buSzPts val="1600"/>
              <a:buChar char="•"/>
            </a:pPr>
            <a:r>
              <a:rPr lang="en-US"/>
              <a:t>Orchestrates the APIs</a:t>
            </a:r>
            <a:endParaRPr/>
          </a:p>
          <a:p>
            <a:pPr indent="-342900" lvl="0" marL="457200" rtl="0" algn="l">
              <a:spcBef>
                <a:spcPts val="0"/>
              </a:spcBef>
              <a:spcAft>
                <a:spcPts val="0"/>
              </a:spcAft>
              <a:buSzPts val="1800"/>
              <a:buChar char="▪"/>
            </a:pPr>
            <a:r>
              <a:rPr b="1" lang="en-US"/>
              <a:t>Business Ecosystem Charging backend</a:t>
            </a:r>
            <a:r>
              <a:rPr lang="en-US"/>
              <a:t>: This component provides billing and charging processing</a:t>
            </a:r>
            <a:endParaRPr/>
          </a:p>
          <a:p>
            <a:pPr indent="-330200" lvl="1" marL="914400" rtl="0" algn="l">
              <a:spcBef>
                <a:spcPts val="0"/>
              </a:spcBef>
              <a:spcAft>
                <a:spcPts val="0"/>
              </a:spcAft>
              <a:buSzPts val="1600"/>
              <a:buChar char="•"/>
            </a:pPr>
            <a:r>
              <a:rPr lang="en-US"/>
              <a:t>Manages digital services</a:t>
            </a:r>
            <a:endParaRPr/>
          </a:p>
          <a:p>
            <a:pPr indent="-330200" lvl="1" marL="914400" rtl="0" algn="l">
              <a:spcBef>
                <a:spcPts val="0"/>
              </a:spcBef>
              <a:spcAft>
                <a:spcPts val="0"/>
              </a:spcAft>
              <a:buSzPts val="1600"/>
              <a:buChar char="•"/>
            </a:pPr>
            <a:r>
              <a:rPr lang="en-US"/>
              <a:t>Calculates and executes payments</a:t>
            </a:r>
            <a:endParaRPr/>
          </a:p>
          <a:p>
            <a:pPr indent="-330200" lvl="1" marL="914400" rtl="0" algn="l">
              <a:spcBef>
                <a:spcPts val="0"/>
              </a:spcBef>
              <a:spcAft>
                <a:spcPts val="0"/>
              </a:spcAft>
              <a:buSzPts val="1600"/>
              <a:buChar char="•"/>
            </a:pPr>
            <a:r>
              <a:rPr lang="en-US"/>
              <a:t>Activates and deactivates services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376" name="Google Shape;376;g33bd8f59ec9_0_294"/>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77" name="Google Shape;377;g33bd8f59ec9_0_294"/>
          <p:cNvPicPr preferRelativeResize="0"/>
          <p:nvPr/>
        </p:nvPicPr>
        <p:blipFill>
          <a:blip r:embed="rId3">
            <a:alphaModFix/>
          </a:blip>
          <a:stretch>
            <a:fillRect/>
          </a:stretch>
        </p:blipFill>
        <p:spPr>
          <a:xfrm>
            <a:off x="7401150" y="2635837"/>
            <a:ext cx="4309350" cy="2372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3bd8f59ec9_0_302"/>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Architecture of the BAE</a:t>
            </a:r>
            <a:endParaRPr/>
          </a:p>
        </p:txBody>
      </p:sp>
      <p:sp>
        <p:nvSpPr>
          <p:cNvPr id="384" name="Google Shape;384;g33bd8f59ec9_0_302"/>
          <p:cNvSpPr txBox="1"/>
          <p:nvPr>
            <p:ph idx="1" type="body"/>
          </p:nvPr>
        </p:nvSpPr>
        <p:spPr>
          <a:xfrm>
            <a:off x="564900" y="1357300"/>
            <a:ext cx="67365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sz="2000"/>
              <a:t>The Business API Ecosystem uses the core set of TM Forum Open APIs for digital service monetisation features</a:t>
            </a:r>
            <a:endParaRPr sz="2000"/>
          </a:p>
          <a:p>
            <a:pPr indent="-355600" lvl="0" marL="457200" rtl="0" algn="l">
              <a:spcBef>
                <a:spcPts val="1200"/>
              </a:spcBef>
              <a:spcAft>
                <a:spcPts val="0"/>
              </a:spcAft>
              <a:buSzPts val="2000"/>
              <a:buChar char="▪"/>
            </a:pPr>
            <a:r>
              <a:rPr lang="en-US" sz="2000"/>
              <a:t>Product Lifecycle</a:t>
            </a:r>
            <a:endParaRPr sz="2000"/>
          </a:p>
          <a:p>
            <a:pPr indent="-342900" lvl="1" marL="914400" rtl="0" algn="l">
              <a:spcBef>
                <a:spcPts val="0"/>
              </a:spcBef>
              <a:spcAft>
                <a:spcPts val="0"/>
              </a:spcAft>
              <a:buSzPts val="1800"/>
              <a:buChar char="•"/>
            </a:pPr>
            <a:r>
              <a:rPr lang="en-US" sz="1800"/>
              <a:t>Product, Service, and Resource Catalog Management API</a:t>
            </a:r>
            <a:endParaRPr sz="1800"/>
          </a:p>
          <a:p>
            <a:pPr indent="-342900" lvl="1" marL="914400" rtl="0" algn="l">
              <a:spcBef>
                <a:spcPts val="0"/>
              </a:spcBef>
              <a:spcAft>
                <a:spcPts val="0"/>
              </a:spcAft>
              <a:buSzPts val="1800"/>
              <a:buChar char="•"/>
            </a:pPr>
            <a:r>
              <a:rPr lang="en-US" sz="1800"/>
              <a:t>Product Ordering Management API</a:t>
            </a:r>
            <a:endParaRPr sz="1800"/>
          </a:p>
          <a:p>
            <a:pPr indent="-342900" lvl="1" marL="914400" rtl="0" algn="l">
              <a:spcBef>
                <a:spcPts val="0"/>
              </a:spcBef>
              <a:spcAft>
                <a:spcPts val="0"/>
              </a:spcAft>
              <a:buSzPts val="1800"/>
              <a:buChar char="•"/>
            </a:pPr>
            <a:r>
              <a:rPr lang="en-US" sz="1800"/>
              <a:t>Product, Service and Resource Inventory Management API</a:t>
            </a:r>
            <a:endParaRPr sz="1800"/>
          </a:p>
          <a:p>
            <a:pPr indent="-355600" lvl="0" marL="457200" rtl="0" algn="l">
              <a:spcBef>
                <a:spcPts val="0"/>
              </a:spcBef>
              <a:spcAft>
                <a:spcPts val="0"/>
              </a:spcAft>
              <a:buSzPts val="2000"/>
              <a:buChar char="▪"/>
            </a:pPr>
            <a:r>
              <a:rPr lang="en-US" sz="2000"/>
              <a:t>User and customer management</a:t>
            </a:r>
            <a:endParaRPr sz="2000"/>
          </a:p>
          <a:p>
            <a:pPr indent="-342900" lvl="1" marL="914400" rtl="0" algn="l">
              <a:spcBef>
                <a:spcPts val="0"/>
              </a:spcBef>
              <a:spcAft>
                <a:spcPts val="0"/>
              </a:spcAft>
              <a:buSzPts val="1800"/>
              <a:buChar char="•"/>
            </a:pPr>
            <a:r>
              <a:rPr lang="en-US" sz="1800"/>
              <a:t>Party Management API</a:t>
            </a:r>
            <a:endParaRPr sz="1800"/>
          </a:p>
          <a:p>
            <a:pPr indent="-342900" lvl="1" marL="914400" rtl="0" algn="l">
              <a:spcBef>
                <a:spcPts val="0"/>
              </a:spcBef>
              <a:spcAft>
                <a:spcPts val="0"/>
              </a:spcAft>
              <a:buSzPts val="1800"/>
              <a:buChar char="•"/>
            </a:pPr>
            <a:r>
              <a:rPr lang="en-US" sz="1800"/>
              <a:t>Account Management API</a:t>
            </a:r>
            <a:endParaRPr sz="1800"/>
          </a:p>
          <a:p>
            <a:pPr indent="-342900" lvl="1" marL="914400" rtl="0" algn="l">
              <a:spcBef>
                <a:spcPts val="0"/>
              </a:spcBef>
              <a:spcAft>
                <a:spcPts val="0"/>
              </a:spcAft>
              <a:buSzPts val="1800"/>
              <a:buChar char="•"/>
            </a:pPr>
            <a:r>
              <a:rPr lang="en-US" sz="1800"/>
              <a:t>Billing Management API</a:t>
            </a:r>
            <a:endParaRPr sz="1800"/>
          </a:p>
          <a:p>
            <a:pPr indent="-355600" lvl="0" marL="457200" rtl="0" algn="l">
              <a:spcBef>
                <a:spcPts val="0"/>
              </a:spcBef>
              <a:spcAft>
                <a:spcPts val="0"/>
              </a:spcAft>
              <a:buSzPts val="2000"/>
              <a:buChar char="▪"/>
            </a:pPr>
            <a:r>
              <a:rPr lang="en-US" sz="2000"/>
              <a:t>Usage Management API</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385" name="Google Shape;385;g33bd8f59ec9_0_302"/>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86" name="Google Shape;386;g33bd8f59ec9_0_302"/>
          <p:cNvPicPr preferRelativeResize="0"/>
          <p:nvPr/>
        </p:nvPicPr>
        <p:blipFill>
          <a:blip r:embed="rId3">
            <a:alphaModFix/>
          </a:blip>
          <a:stretch>
            <a:fillRect/>
          </a:stretch>
        </p:blipFill>
        <p:spPr>
          <a:xfrm>
            <a:off x="7401150" y="2635837"/>
            <a:ext cx="4309350" cy="2372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3d2374e3a1_0_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FDC Integration</a:t>
            </a:r>
            <a:endParaRPr/>
          </a:p>
        </p:txBody>
      </p:sp>
      <p:sp>
        <p:nvSpPr>
          <p:cNvPr id="393" name="Google Shape;393;g33d2374e3a1_0_0"/>
          <p:cNvSpPr txBox="1"/>
          <p:nvPr>
            <p:ph idx="1" type="body"/>
          </p:nvPr>
        </p:nvSpPr>
        <p:spPr>
          <a:xfrm>
            <a:off x="564900" y="1357300"/>
            <a:ext cx="60360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u="sng">
                <a:solidFill>
                  <a:schemeClr val="hlink"/>
                </a:solidFill>
                <a:hlinkClick r:id="rId3"/>
              </a:rPr>
              <a:t>TMForum API's</a:t>
            </a:r>
            <a:r>
              <a:rPr lang="en-US" sz="2000"/>
              <a:t> to offer marketplace and contracting functionality </a:t>
            </a:r>
            <a:endParaRPr sz="2000"/>
          </a:p>
          <a:p>
            <a:pPr indent="-355600" lvl="1" marL="914400" rtl="0" algn="l">
              <a:spcBef>
                <a:spcPts val="0"/>
              </a:spcBef>
              <a:spcAft>
                <a:spcPts val="0"/>
              </a:spcAft>
              <a:buSzPts val="2000"/>
              <a:buChar char="•"/>
            </a:pPr>
            <a:r>
              <a:rPr lang="en-US" sz="2000"/>
              <a:t>uses an NGSI-LD Context Broker as storage backend</a:t>
            </a:r>
            <a:endParaRPr sz="2000"/>
          </a:p>
          <a:p>
            <a:pPr indent="-355600" lvl="0" marL="457200" rtl="0" algn="l">
              <a:spcBef>
                <a:spcPts val="0"/>
              </a:spcBef>
              <a:spcAft>
                <a:spcPts val="0"/>
              </a:spcAft>
              <a:buSzPts val="2000"/>
              <a:buChar char="▪"/>
            </a:pPr>
            <a:r>
              <a:rPr lang="en-US" sz="2000" u="sng">
                <a:solidFill>
                  <a:schemeClr val="hlink"/>
                </a:solidFill>
                <a:hlinkClick r:id="rId4"/>
              </a:rPr>
              <a:t>Contract Management</a:t>
            </a:r>
            <a:r>
              <a:rPr lang="en-US" sz="2000"/>
              <a:t> to integrate TMForum with the Authentication of the Data Space connector</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394" name="Google Shape;394;g33d2374e3a1_0_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395" name="Google Shape;395;g33d2374e3a1_0_0"/>
          <p:cNvPicPr preferRelativeResize="0"/>
          <p:nvPr/>
        </p:nvPicPr>
        <p:blipFill>
          <a:blip r:embed="rId5">
            <a:alphaModFix/>
          </a:blip>
          <a:stretch>
            <a:fillRect/>
          </a:stretch>
        </p:blipFill>
        <p:spPr>
          <a:xfrm>
            <a:off x="7247125" y="1785750"/>
            <a:ext cx="4168925" cy="37628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3d2374e3a1_0_1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Links</a:t>
            </a:r>
            <a:endParaRPr/>
          </a:p>
        </p:txBody>
      </p:sp>
      <p:sp>
        <p:nvSpPr>
          <p:cNvPr id="402" name="Google Shape;402;g33d2374e3a1_0_10"/>
          <p:cNvSpPr txBox="1"/>
          <p:nvPr>
            <p:ph idx="1" type="body"/>
          </p:nvPr>
        </p:nvSpPr>
        <p:spPr>
          <a:xfrm>
            <a:off x="564900" y="1357300"/>
            <a:ext cx="10623300" cy="49293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Local deployment repo:</a:t>
            </a:r>
            <a:br>
              <a:rPr lang="en-US" sz="2000"/>
            </a:br>
            <a:r>
              <a:rPr lang="en-US" sz="2000" u="sng">
                <a:solidFill>
                  <a:schemeClr val="hlink"/>
                </a:solidFill>
                <a:hlinkClick r:id="rId3"/>
              </a:rPr>
              <a:t>https://github.com/FIWARE/data-space-connector/blob/fix-local-deploy/doc/deployment-integration/local-deployment/LOCAL.MD</a:t>
            </a:r>
            <a:endParaRPr sz="2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p:txBody>
      </p:sp>
      <p:sp>
        <p:nvSpPr>
          <p:cNvPr id="403" name="Google Shape;403;g33d2374e3a1_0_1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d612022655_0_0"/>
          <p:cNvSpPr txBox="1"/>
          <p:nvPr>
            <p:ph type="ctrTitle"/>
          </p:nvPr>
        </p:nvSpPr>
        <p:spPr>
          <a:xfrm>
            <a:off x="914400" y="1693061"/>
            <a:ext cx="10363200" cy="106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a:t>
            </a:r>
            <a:endParaRPr/>
          </a:p>
        </p:txBody>
      </p:sp>
      <p:sp>
        <p:nvSpPr>
          <p:cNvPr id="410" name="Google Shape;410;g2d612022655_0_0"/>
          <p:cNvSpPr txBox="1"/>
          <p:nvPr>
            <p:ph idx="12" type="sldNum"/>
          </p:nvPr>
        </p:nvSpPr>
        <p:spPr>
          <a:xfrm>
            <a:off x="5407286" y="6492879"/>
            <a:ext cx="13773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3bd8f59ec9_0_95"/>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TMForum Open APIs</a:t>
            </a:r>
            <a:endParaRPr/>
          </a:p>
        </p:txBody>
      </p:sp>
      <p:sp>
        <p:nvSpPr>
          <p:cNvPr id="84" name="Google Shape;84;g33bd8f59ec9_0_95"/>
          <p:cNvSpPr txBox="1"/>
          <p:nvPr>
            <p:ph idx="1" type="body"/>
          </p:nvPr>
        </p:nvSpPr>
        <p:spPr>
          <a:xfrm>
            <a:off x="564900" y="1563575"/>
            <a:ext cx="5487300" cy="41172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Specifications of the different APIs can be accessed from the TMForum Open API Directory</a:t>
            </a:r>
            <a:endParaRPr sz="2000"/>
          </a:p>
          <a:p>
            <a:pPr indent="-342900" lvl="1" marL="914400" rtl="0" algn="l">
              <a:spcBef>
                <a:spcPts val="0"/>
              </a:spcBef>
              <a:spcAft>
                <a:spcPts val="0"/>
              </a:spcAft>
              <a:buSzPts val="1800"/>
              <a:buChar char="•"/>
            </a:pPr>
            <a:r>
              <a:rPr lang="en-US" sz="1800" u="sng">
                <a:solidFill>
                  <a:schemeClr val="hlink"/>
                </a:solidFill>
                <a:hlinkClick r:id="rId3"/>
              </a:rPr>
              <a:t>https://www.tmforum.org/oda/open-apis/directory</a:t>
            </a:r>
            <a:endParaRPr sz="1800"/>
          </a:p>
          <a:p>
            <a:pPr indent="-355600" lvl="0" marL="457200" rtl="0" algn="l">
              <a:spcBef>
                <a:spcPts val="0"/>
              </a:spcBef>
              <a:spcAft>
                <a:spcPts val="0"/>
              </a:spcAft>
              <a:buSzPts val="2000"/>
              <a:buChar char="▪"/>
            </a:pPr>
            <a:r>
              <a:rPr lang="en-US" sz="2000"/>
              <a:t>A reference implementation of the core APIs is provided by FIWARE:</a:t>
            </a:r>
            <a:endParaRPr sz="2000"/>
          </a:p>
          <a:p>
            <a:pPr indent="-342900" lvl="1" marL="914400" rtl="0" algn="l">
              <a:spcBef>
                <a:spcPts val="0"/>
              </a:spcBef>
              <a:spcAft>
                <a:spcPts val="0"/>
              </a:spcAft>
              <a:buSzPts val="1800"/>
              <a:buChar char="•"/>
            </a:pPr>
            <a:r>
              <a:rPr lang="en-US" sz="1800" u="sng">
                <a:solidFill>
                  <a:schemeClr val="hlink"/>
                </a:solidFill>
                <a:hlinkClick r:id="rId4"/>
              </a:rPr>
              <a:t>https://github.com/FIWARE/tmforum-api</a:t>
            </a:r>
            <a:endParaRPr sz="1800"/>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85" name="Google Shape;85;g33bd8f59ec9_0_95"/>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86" name="Google Shape;86;g33bd8f59ec9_0_95"/>
          <p:cNvPicPr preferRelativeResize="0"/>
          <p:nvPr/>
        </p:nvPicPr>
        <p:blipFill>
          <a:blip r:embed="rId5">
            <a:alphaModFix/>
          </a:blip>
          <a:stretch>
            <a:fillRect/>
          </a:stretch>
        </p:blipFill>
        <p:spPr>
          <a:xfrm>
            <a:off x="6784575" y="1770851"/>
            <a:ext cx="4769526" cy="331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3bd8f59ec9_0_114"/>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TMForum API Usage</a:t>
            </a:r>
            <a:endParaRPr/>
          </a:p>
        </p:txBody>
      </p:sp>
      <p:sp>
        <p:nvSpPr>
          <p:cNvPr id="93" name="Google Shape;93;g33bd8f59ec9_0_114"/>
          <p:cNvSpPr txBox="1"/>
          <p:nvPr>
            <p:ph idx="1" type="body"/>
          </p:nvPr>
        </p:nvSpPr>
        <p:spPr>
          <a:xfrm>
            <a:off x="564900" y="1357300"/>
            <a:ext cx="111456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US" sz="1900"/>
              <a:t>TMForum models are served in JSON-LD format</a:t>
            </a:r>
            <a:endParaRPr sz="1900"/>
          </a:p>
          <a:p>
            <a:pPr indent="0" lvl="0" marL="0" rtl="0" algn="l">
              <a:spcBef>
                <a:spcPts val="1200"/>
              </a:spcBef>
              <a:spcAft>
                <a:spcPts val="0"/>
              </a:spcAft>
              <a:buNone/>
            </a:pPr>
            <a:r>
              <a:rPr lang="en-US" sz="1900"/>
              <a:t>All models in TMForum APIs share the following properties:</a:t>
            </a:r>
            <a:endParaRPr sz="1900"/>
          </a:p>
          <a:p>
            <a:pPr indent="-349250" lvl="0" marL="457200" rtl="0" algn="l">
              <a:spcBef>
                <a:spcPts val="1200"/>
              </a:spcBef>
              <a:spcAft>
                <a:spcPts val="0"/>
              </a:spcAft>
              <a:buSzPts val="1900"/>
              <a:buChar char="▪"/>
            </a:pPr>
            <a:r>
              <a:rPr b="1" lang="en-US" sz="1900"/>
              <a:t>href</a:t>
            </a:r>
            <a:r>
              <a:rPr lang="en-US" sz="1900"/>
              <a:t>: an URL that can be used to get the attributes of the entity</a:t>
            </a:r>
            <a:endParaRPr sz="1900"/>
          </a:p>
          <a:p>
            <a:pPr indent="-349250" lvl="0" marL="457200" rtl="0" algn="l">
              <a:spcBef>
                <a:spcPts val="0"/>
              </a:spcBef>
              <a:spcAft>
                <a:spcPts val="0"/>
              </a:spcAft>
              <a:buSzPts val="1900"/>
              <a:buChar char="▪"/>
            </a:pPr>
            <a:r>
              <a:rPr b="1" lang="en-US" sz="1900"/>
              <a:t>id</a:t>
            </a:r>
            <a:r>
              <a:rPr lang="en-US" sz="1900"/>
              <a:t>: the id of the entity, defined as last part of the href path</a:t>
            </a:r>
            <a:endParaRPr sz="1900"/>
          </a:p>
          <a:p>
            <a:pPr indent="-349250" lvl="0" marL="457200" rtl="0" algn="l">
              <a:spcBef>
                <a:spcPts val="0"/>
              </a:spcBef>
              <a:spcAft>
                <a:spcPts val="0"/>
              </a:spcAft>
              <a:buSzPts val="1900"/>
              <a:buChar char="▪"/>
            </a:pPr>
            <a:r>
              <a:rPr b="1" lang="en-US" sz="1900"/>
              <a:t>@type</a:t>
            </a:r>
            <a:r>
              <a:rPr lang="en-US" sz="1900"/>
              <a:t>: id identifying the type of the entity</a:t>
            </a:r>
            <a:endParaRPr sz="1900"/>
          </a:p>
          <a:p>
            <a:pPr indent="-349250" lvl="0" marL="457200" rtl="0" algn="l">
              <a:spcBef>
                <a:spcPts val="0"/>
              </a:spcBef>
              <a:spcAft>
                <a:spcPts val="0"/>
              </a:spcAft>
              <a:buSzPts val="1900"/>
              <a:buChar char="▪"/>
            </a:pPr>
            <a:r>
              <a:rPr b="1" lang="en-US" sz="1900"/>
              <a:t>@baseType</a:t>
            </a:r>
            <a:r>
              <a:rPr lang="en-US" sz="1900"/>
              <a:t>: if of the type which the type identified with @type extends (equals @type if @type is a root type, i.e., does not extend any other type)</a:t>
            </a:r>
            <a:endParaRPr sz="1900"/>
          </a:p>
          <a:p>
            <a:pPr indent="-349250" lvl="0" marL="457200" rtl="0" algn="l">
              <a:spcBef>
                <a:spcPts val="0"/>
              </a:spcBef>
              <a:spcAft>
                <a:spcPts val="0"/>
              </a:spcAft>
              <a:buSzPts val="1900"/>
              <a:buChar char="▪"/>
            </a:pPr>
            <a:r>
              <a:rPr b="1" lang="en-US" sz="1900"/>
              <a:t>@schemaLocation</a:t>
            </a:r>
            <a:r>
              <a:rPr lang="en-US" sz="1900"/>
              <a:t>: URL of the schema associated to the type</a:t>
            </a:r>
            <a:br>
              <a:rPr lang="en-US" sz="1900"/>
            </a:br>
            <a:br>
              <a:rPr lang="en-US" sz="1900"/>
            </a:br>
            <a:endParaRPr sz="1900"/>
          </a:p>
          <a:p>
            <a:pPr indent="-349250" lvl="0" marL="457200" rtl="0" algn="l">
              <a:spcBef>
                <a:spcPts val="0"/>
              </a:spcBef>
              <a:spcAft>
                <a:spcPts val="0"/>
              </a:spcAft>
              <a:buSzPts val="1900"/>
              <a:buChar char="▪"/>
            </a:pPr>
            <a:r>
              <a:rPr b="1" lang="en-US" sz="1900"/>
              <a:t>version</a:t>
            </a:r>
            <a:r>
              <a:rPr lang="en-US" sz="1900"/>
              <a:t>: version of the concrete entity (since it may evolve over time)</a:t>
            </a:r>
            <a:endParaRPr sz="1900"/>
          </a:p>
          <a:p>
            <a:pPr indent="-349250" lvl="0" marL="457200" rtl="0" algn="l">
              <a:spcBef>
                <a:spcPts val="0"/>
              </a:spcBef>
              <a:spcAft>
                <a:spcPts val="0"/>
              </a:spcAft>
              <a:buSzPts val="1900"/>
              <a:buChar char="▪"/>
            </a:pPr>
            <a:r>
              <a:rPr b="1" lang="en-US" sz="1900"/>
              <a:t>lastUpdated</a:t>
            </a:r>
            <a:r>
              <a:rPr lang="en-US" sz="1900"/>
              <a:t>: date and time of the last update of the entity</a:t>
            </a:r>
            <a:endParaRPr sz="1900"/>
          </a:p>
          <a:p>
            <a:pPr indent="-349250" lvl="0" marL="457200" rtl="0" algn="l">
              <a:spcBef>
                <a:spcPts val="0"/>
              </a:spcBef>
              <a:spcAft>
                <a:spcPts val="0"/>
              </a:spcAft>
              <a:buSzPts val="1900"/>
              <a:buChar char="▪"/>
            </a:pPr>
            <a:r>
              <a:rPr b="1" lang="en-US" sz="1900"/>
              <a:t>validFor</a:t>
            </a:r>
            <a:r>
              <a:rPr lang="en-US" sz="1900"/>
              <a:t>: the time period during which the given entity is valid</a:t>
            </a:r>
            <a:endParaRPr sz="1900"/>
          </a:p>
          <a:p>
            <a:pPr indent="0" lvl="0" marL="0" rtl="0" algn="l">
              <a:spcBef>
                <a:spcPts val="1200"/>
              </a:spcBef>
              <a:spcAft>
                <a:spcPts val="0"/>
              </a:spcAft>
              <a:buNone/>
            </a:pPr>
            <a:r>
              <a:t/>
            </a:r>
            <a:endParaRPr/>
          </a:p>
        </p:txBody>
      </p:sp>
      <p:sp>
        <p:nvSpPr>
          <p:cNvPr id="94" name="Google Shape;94;g33bd8f59ec9_0_114"/>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3bd8f59ec9_0_105"/>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TMForum API Usage</a:t>
            </a:r>
            <a:endParaRPr/>
          </a:p>
        </p:txBody>
      </p:sp>
      <p:sp>
        <p:nvSpPr>
          <p:cNvPr id="101" name="Google Shape;101;g33bd8f59ec9_0_105"/>
          <p:cNvSpPr txBox="1"/>
          <p:nvPr>
            <p:ph idx="1" type="body"/>
          </p:nvPr>
        </p:nvSpPr>
        <p:spPr>
          <a:xfrm>
            <a:off x="564900" y="1357300"/>
            <a:ext cx="111456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US" sz="2000"/>
              <a:t>TMForum APIs are REST APIs (POST, GET, PATCH, DELETE)</a:t>
            </a:r>
            <a:endParaRPr sz="2000"/>
          </a:p>
          <a:p>
            <a:pPr indent="0" lvl="0" marL="0" rtl="0" algn="l">
              <a:spcBef>
                <a:spcPts val="1200"/>
              </a:spcBef>
              <a:spcAft>
                <a:spcPts val="0"/>
              </a:spcAft>
              <a:buClr>
                <a:schemeClr val="dk1"/>
              </a:buClr>
              <a:buSzPts val="1100"/>
              <a:buFont typeface="Arial"/>
              <a:buNone/>
            </a:pPr>
            <a:r>
              <a:t/>
            </a:r>
            <a:endParaRPr sz="2000"/>
          </a:p>
          <a:p>
            <a:pPr indent="0" lvl="0" marL="0" rtl="0" algn="l">
              <a:spcBef>
                <a:spcPts val="1200"/>
              </a:spcBef>
              <a:spcAft>
                <a:spcPts val="0"/>
              </a:spcAft>
              <a:buNone/>
            </a:pPr>
            <a:r>
              <a:rPr lang="en-US" sz="2000"/>
              <a:t>TMForum APIs implement a simple query language:</a:t>
            </a:r>
            <a:endParaRPr sz="2000"/>
          </a:p>
          <a:p>
            <a:pPr indent="-355600" lvl="0" marL="457200" rtl="0" algn="l">
              <a:spcBef>
                <a:spcPts val="1200"/>
              </a:spcBef>
              <a:spcAft>
                <a:spcPts val="0"/>
              </a:spcAft>
              <a:buSzPts val="2000"/>
              <a:buChar char="▪"/>
            </a:pPr>
            <a:r>
              <a:rPr lang="en-US" sz="2000"/>
              <a:t>Filter the results of the list operation using any of the attributes of the entity</a:t>
            </a:r>
            <a:endParaRPr sz="2000"/>
          </a:p>
          <a:p>
            <a:pPr indent="-342900" lvl="1" marL="914400" rtl="0" algn="l">
              <a:spcBef>
                <a:spcPts val="0"/>
              </a:spcBef>
              <a:spcAft>
                <a:spcPts val="0"/>
              </a:spcAft>
              <a:buSzPts val="1800"/>
              <a:buChar char="•"/>
            </a:pPr>
            <a:r>
              <a:rPr lang="en-US" sz="1800"/>
              <a:t>GET /individual?givenName=Francisco</a:t>
            </a:r>
            <a:endParaRPr sz="1800"/>
          </a:p>
          <a:p>
            <a:pPr indent="-342900" lvl="1" marL="914400" rtl="0" algn="l">
              <a:spcBef>
                <a:spcPts val="0"/>
              </a:spcBef>
              <a:spcAft>
                <a:spcPts val="0"/>
              </a:spcAft>
              <a:buSzPts val="1800"/>
              <a:buChar char="•"/>
            </a:pPr>
            <a:r>
              <a:rPr lang="en-US" sz="1800"/>
              <a:t>GET /catalog?relatedParty.id=12345</a:t>
            </a:r>
            <a:br>
              <a:rPr lang="en-US" sz="1800"/>
            </a:br>
            <a:endParaRPr sz="1800"/>
          </a:p>
          <a:p>
            <a:pPr indent="-355600" lvl="0" marL="457200" rtl="0" algn="l">
              <a:spcBef>
                <a:spcPts val="0"/>
              </a:spcBef>
              <a:spcAft>
                <a:spcPts val="0"/>
              </a:spcAft>
              <a:buSzPts val="2000"/>
              <a:buChar char="▪"/>
            </a:pPr>
            <a:r>
              <a:rPr lang="en-US" sz="2000"/>
              <a:t>Providing different query params works as a AND</a:t>
            </a:r>
            <a:endParaRPr sz="2000"/>
          </a:p>
          <a:p>
            <a:pPr indent="-355600" lvl="0" marL="457200" rtl="0" algn="l">
              <a:spcBef>
                <a:spcPts val="0"/>
              </a:spcBef>
              <a:spcAft>
                <a:spcPts val="0"/>
              </a:spcAft>
              <a:buSzPts val="2000"/>
              <a:buChar char="▪"/>
            </a:pPr>
            <a:r>
              <a:rPr lang="en-US" sz="2000"/>
              <a:t>Providing multiple values works as an OR</a:t>
            </a:r>
            <a:endParaRPr sz="2000"/>
          </a:p>
          <a:p>
            <a:pPr indent="-355600" lvl="0" marL="457200" rtl="0" algn="l">
              <a:spcBef>
                <a:spcPts val="0"/>
              </a:spcBef>
              <a:spcAft>
                <a:spcPts val="0"/>
              </a:spcAft>
              <a:buSzPts val="2000"/>
              <a:buChar char="▪"/>
            </a:pPr>
            <a:r>
              <a:rPr lang="en-US" sz="2000"/>
              <a:t>The result can be filtered using the fields query param</a:t>
            </a:r>
            <a:endParaRPr sz="2000"/>
          </a:p>
          <a:p>
            <a:pPr indent="-342900" lvl="1" marL="914400" rtl="0" algn="l">
              <a:spcBef>
                <a:spcPts val="0"/>
              </a:spcBef>
              <a:spcAft>
                <a:spcPts val="0"/>
              </a:spcAft>
              <a:buSzPts val="1800"/>
              <a:buChar char="•"/>
            </a:pPr>
            <a:r>
              <a:rPr lang="en-US" sz="1800"/>
              <a:t>GET /catalog?relatedParty.id=12345&amp;fields=name,description</a:t>
            </a:r>
            <a:endParaRPr sz="1800"/>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102" name="Google Shape;102;g33bd8f59ec9_0_105"/>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3bd8f59ec9_0_123"/>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TMForum API Usage</a:t>
            </a:r>
            <a:endParaRPr/>
          </a:p>
        </p:txBody>
      </p:sp>
      <p:sp>
        <p:nvSpPr>
          <p:cNvPr id="109" name="Google Shape;109;g33bd8f59ec9_0_123"/>
          <p:cNvSpPr txBox="1"/>
          <p:nvPr>
            <p:ph idx="1" type="body"/>
          </p:nvPr>
        </p:nvSpPr>
        <p:spPr>
          <a:xfrm>
            <a:off x="564900" y="1357300"/>
            <a:ext cx="48423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US" sz="1900"/>
              <a:t>TMForum APIs allow to subscribe to events</a:t>
            </a:r>
            <a:endParaRPr sz="1900"/>
          </a:p>
          <a:p>
            <a:pPr indent="-349250" lvl="0" marL="457200" rtl="0" algn="l">
              <a:spcBef>
                <a:spcPts val="1200"/>
              </a:spcBef>
              <a:spcAft>
                <a:spcPts val="0"/>
              </a:spcAft>
              <a:buSzPts val="1900"/>
              <a:buChar char="▪"/>
            </a:pPr>
            <a:r>
              <a:rPr lang="en-US" sz="1900"/>
              <a:t>CreateEvent</a:t>
            </a:r>
            <a:endParaRPr sz="1900"/>
          </a:p>
          <a:p>
            <a:pPr indent="-349250" lvl="0" marL="457200" rtl="0" algn="l">
              <a:spcBef>
                <a:spcPts val="0"/>
              </a:spcBef>
              <a:spcAft>
                <a:spcPts val="0"/>
              </a:spcAft>
              <a:buSzPts val="1900"/>
              <a:buChar char="▪"/>
            </a:pPr>
            <a:r>
              <a:rPr lang="en-US" sz="1900"/>
              <a:t>AttributeValueChangeEvent</a:t>
            </a:r>
            <a:endParaRPr sz="1900"/>
          </a:p>
          <a:p>
            <a:pPr indent="-349250" lvl="0" marL="457200" rtl="0" algn="l">
              <a:spcBef>
                <a:spcPts val="0"/>
              </a:spcBef>
              <a:spcAft>
                <a:spcPts val="0"/>
              </a:spcAft>
              <a:buSzPts val="1900"/>
              <a:buChar char="▪"/>
            </a:pPr>
            <a:r>
              <a:rPr lang="en-US" sz="1900"/>
              <a:t>StateChangeEvent</a:t>
            </a:r>
            <a:endParaRPr sz="1900"/>
          </a:p>
          <a:p>
            <a:pPr indent="-349250" lvl="0" marL="457200" rtl="0" algn="l">
              <a:spcBef>
                <a:spcPts val="0"/>
              </a:spcBef>
              <a:spcAft>
                <a:spcPts val="0"/>
              </a:spcAft>
              <a:buSzPts val="1900"/>
              <a:buChar char="▪"/>
            </a:pPr>
            <a:r>
              <a:rPr lang="en-US" sz="1900"/>
              <a:t>DeleteEvent</a:t>
            </a:r>
            <a:endParaRPr sz="1900"/>
          </a:p>
          <a:p>
            <a:pPr indent="0" lvl="0" marL="0" rtl="0" algn="l">
              <a:spcBef>
                <a:spcPts val="1200"/>
              </a:spcBef>
              <a:spcAft>
                <a:spcPts val="0"/>
              </a:spcAft>
              <a:buClr>
                <a:schemeClr val="dk1"/>
              </a:buClr>
              <a:buSzPts val="1100"/>
              <a:buFont typeface="Arial"/>
              <a:buNone/>
            </a:pPr>
            <a:r>
              <a:rPr lang="en-US" sz="1900"/>
              <a:t>Listeners are registered providing the URL where the notification needs to be sent</a:t>
            </a:r>
            <a:endParaRPr sz="1900"/>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
        <p:nvSpPr>
          <p:cNvPr id="110" name="Google Shape;110;g33bd8f59ec9_0_123"/>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11" name="Google Shape;111;g33bd8f59ec9_0_123"/>
          <p:cNvSpPr txBox="1"/>
          <p:nvPr>
            <p:ph idx="1" type="body"/>
          </p:nvPr>
        </p:nvSpPr>
        <p:spPr>
          <a:xfrm>
            <a:off x="6736925" y="1357300"/>
            <a:ext cx="4842300" cy="4929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US" sz="1900"/>
              <a:t>Notifications are sent including the event and the updated entity</a:t>
            </a:r>
            <a:endParaRPr sz="1900"/>
          </a:p>
        </p:txBody>
      </p:sp>
      <p:pic>
        <p:nvPicPr>
          <p:cNvPr id="112" name="Google Shape;112;g33bd8f59ec9_0_123"/>
          <p:cNvPicPr preferRelativeResize="0"/>
          <p:nvPr/>
        </p:nvPicPr>
        <p:blipFill>
          <a:blip r:embed="rId3">
            <a:alphaModFix/>
          </a:blip>
          <a:stretch>
            <a:fillRect/>
          </a:stretch>
        </p:blipFill>
        <p:spPr>
          <a:xfrm>
            <a:off x="808050" y="4050125"/>
            <a:ext cx="3869324" cy="1149050"/>
          </a:xfrm>
          <a:prstGeom prst="rect">
            <a:avLst/>
          </a:prstGeom>
          <a:noFill/>
          <a:ln>
            <a:noFill/>
          </a:ln>
        </p:spPr>
      </p:pic>
      <p:pic>
        <p:nvPicPr>
          <p:cNvPr id="113" name="Google Shape;113;g33bd8f59ec9_0_123"/>
          <p:cNvPicPr preferRelativeResize="0"/>
          <p:nvPr/>
        </p:nvPicPr>
        <p:blipFill>
          <a:blip r:embed="rId4">
            <a:alphaModFix/>
          </a:blip>
          <a:stretch>
            <a:fillRect/>
          </a:stretch>
        </p:blipFill>
        <p:spPr>
          <a:xfrm>
            <a:off x="6993613" y="2601825"/>
            <a:ext cx="4328924" cy="232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3bd8f59ec9_0_310"/>
          <p:cNvSpPr txBox="1"/>
          <p:nvPr>
            <p:ph type="title"/>
          </p:nvPr>
        </p:nvSpPr>
        <p:spPr>
          <a:xfrm>
            <a:off x="564897" y="253887"/>
            <a:ext cx="11145600" cy="1006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TMForum API Usage</a:t>
            </a:r>
            <a:endParaRPr/>
          </a:p>
        </p:txBody>
      </p:sp>
      <p:sp>
        <p:nvSpPr>
          <p:cNvPr id="120" name="Google Shape;120;g33bd8f59ec9_0_310"/>
          <p:cNvSpPr txBox="1"/>
          <p:nvPr>
            <p:ph idx="1" type="body"/>
          </p:nvPr>
        </p:nvSpPr>
        <p:spPr>
          <a:xfrm>
            <a:off x="564900" y="1460963"/>
            <a:ext cx="11012400" cy="4825500"/>
          </a:xfrm>
          <a:prstGeom prst="rect">
            <a:avLst/>
          </a:prstGeom>
        </p:spPr>
        <p:txBody>
          <a:bodyPr anchorCtr="0" anchor="t" bIns="45700" lIns="91425" spcFirstLastPara="1" rIns="91425" wrap="square" tIns="45700">
            <a:noAutofit/>
          </a:bodyPr>
          <a:lstStyle/>
          <a:p>
            <a:pPr indent="-355600" lvl="0" marL="457200" rtl="0" algn="l">
              <a:spcBef>
                <a:spcPts val="1200"/>
              </a:spcBef>
              <a:spcAft>
                <a:spcPts val="0"/>
              </a:spcAft>
              <a:buSzPts val="2000"/>
              <a:buChar char="▪"/>
            </a:pPr>
            <a:r>
              <a:rPr lang="en-US" sz="2000"/>
              <a:t>The TMForum APIs define two approaches for providing extra information on top of the attributes defined by default</a:t>
            </a:r>
            <a:endParaRPr sz="2000"/>
          </a:p>
          <a:p>
            <a:pPr indent="-355600" lvl="1" marL="914400" rtl="0" algn="l">
              <a:spcBef>
                <a:spcPts val="0"/>
              </a:spcBef>
              <a:spcAft>
                <a:spcPts val="0"/>
              </a:spcAft>
              <a:buSzPts val="2000"/>
              <a:buChar char="•"/>
            </a:pPr>
            <a:r>
              <a:rPr b="1" lang="en-US" sz="2000"/>
              <a:t>Characteristic-based</a:t>
            </a:r>
            <a:r>
              <a:rPr lang="en-US" sz="2000"/>
              <a:t>: Most of the TMForum entities define a characteristic attribute that allows to provide a name and a value, so any required information can be provided</a:t>
            </a:r>
            <a:endParaRPr sz="2000"/>
          </a:p>
          <a:p>
            <a:pPr indent="-355600" lvl="1" marL="914400" rtl="0" algn="l">
              <a:spcBef>
                <a:spcPts val="0"/>
              </a:spcBef>
              <a:spcAft>
                <a:spcPts val="0"/>
              </a:spcAft>
              <a:buSzPts val="2000"/>
              <a:buChar char="•"/>
            </a:pPr>
            <a:r>
              <a:rPr b="1" lang="en-US" sz="2000"/>
              <a:t>JSON-LD based</a:t>
            </a:r>
            <a:r>
              <a:rPr lang="en-US" sz="2000"/>
              <a:t>: the @baseType and @schemaLocation can be used to extend the JSON-LD model</a:t>
            </a:r>
            <a:br>
              <a:rPr lang="en-US" sz="2000"/>
            </a:br>
            <a:endParaRPr sz="2000"/>
          </a:p>
          <a:p>
            <a:pPr indent="-355600" lvl="0" marL="457200" rtl="0" algn="l">
              <a:spcBef>
                <a:spcPts val="0"/>
              </a:spcBef>
              <a:spcAft>
                <a:spcPts val="0"/>
              </a:spcAft>
              <a:buSzPts val="2000"/>
              <a:buChar char="▪"/>
            </a:pPr>
            <a:r>
              <a:rPr lang="en-US" sz="2000"/>
              <a:t>The TMForum APIs allow their models to be extended using JSON-LD. This extension </a:t>
            </a:r>
            <a:r>
              <a:rPr lang="en-US" sz="2000"/>
              <a:t>mechanism</a:t>
            </a:r>
            <a:r>
              <a:rPr lang="en-US" sz="2000"/>
              <a:t> can be used both, in the entity and the attributes</a:t>
            </a:r>
            <a:br>
              <a:rPr lang="en-US" sz="2000"/>
            </a:br>
            <a:endParaRPr sz="2000"/>
          </a:p>
          <a:p>
            <a:pPr indent="-355600" lvl="0" marL="457200" rtl="0" algn="l">
              <a:spcBef>
                <a:spcPts val="0"/>
              </a:spcBef>
              <a:spcAft>
                <a:spcPts val="0"/>
              </a:spcAft>
              <a:buSzPts val="2000"/>
              <a:buChar char="▪"/>
            </a:pPr>
            <a:r>
              <a:rPr lang="en-US" sz="2000"/>
              <a:t>To extend a model:</a:t>
            </a:r>
            <a:endParaRPr sz="2000"/>
          </a:p>
          <a:p>
            <a:pPr indent="-342900" lvl="1" marL="914400" rtl="0" algn="l">
              <a:spcBef>
                <a:spcPts val="0"/>
              </a:spcBef>
              <a:spcAft>
                <a:spcPts val="0"/>
              </a:spcAft>
              <a:buSzPts val="1800"/>
              <a:buChar char="•"/>
            </a:pPr>
            <a:r>
              <a:rPr lang="en-US" sz="1800"/>
              <a:t>Set the </a:t>
            </a:r>
            <a:r>
              <a:rPr b="1" lang="en-US" sz="1800"/>
              <a:t>@baseType</a:t>
            </a:r>
            <a:r>
              <a:rPr lang="en-US" sz="1800"/>
              <a:t> to the original </a:t>
            </a:r>
            <a:r>
              <a:rPr b="1" lang="en-US" sz="1800"/>
              <a:t>@type</a:t>
            </a:r>
            <a:r>
              <a:rPr lang="en-US" sz="1800"/>
              <a:t> of the model</a:t>
            </a:r>
            <a:endParaRPr sz="1800"/>
          </a:p>
          <a:p>
            <a:pPr indent="-342900" lvl="1" marL="914400" rtl="0" algn="l">
              <a:spcBef>
                <a:spcPts val="0"/>
              </a:spcBef>
              <a:spcAft>
                <a:spcPts val="0"/>
              </a:spcAft>
              <a:buSzPts val="1800"/>
              <a:buChar char="•"/>
            </a:pPr>
            <a:r>
              <a:rPr lang="en-US" sz="1800"/>
              <a:t>Set the </a:t>
            </a:r>
            <a:r>
              <a:rPr b="1" lang="en-US" sz="1800"/>
              <a:t>@type</a:t>
            </a:r>
            <a:r>
              <a:rPr lang="en-US" sz="1800"/>
              <a:t> to the new child class</a:t>
            </a:r>
            <a:endParaRPr sz="1800"/>
          </a:p>
          <a:p>
            <a:pPr indent="-342900" lvl="1" marL="914400" rtl="0" algn="l">
              <a:spcBef>
                <a:spcPts val="0"/>
              </a:spcBef>
              <a:spcAft>
                <a:spcPts val="0"/>
              </a:spcAft>
              <a:buSzPts val="1800"/>
              <a:buChar char="•"/>
            </a:pPr>
            <a:r>
              <a:rPr lang="en-US" sz="1800"/>
              <a:t>Add a proper </a:t>
            </a:r>
            <a:r>
              <a:rPr b="1" lang="en-US" sz="1800"/>
              <a:t>@schemaLocation</a:t>
            </a:r>
            <a:r>
              <a:rPr lang="en-US" sz="1800"/>
              <a:t> pointing to a valid JSON schema defining the new fields</a:t>
            </a:r>
            <a:endParaRPr sz="1800"/>
          </a:p>
        </p:txBody>
      </p:sp>
      <p:sp>
        <p:nvSpPr>
          <p:cNvPr id="121" name="Google Shape;121;g33bd8f59ec9_0_310"/>
          <p:cNvSpPr txBox="1"/>
          <p:nvPr>
            <p:ph idx="12" type="sldNum"/>
          </p:nvPr>
        </p:nvSpPr>
        <p:spPr>
          <a:xfrm>
            <a:off x="5407286" y="6492879"/>
            <a:ext cx="13773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2010-09-29T09:49:24Z</dcterms:created>
  <dc:creator>TID</dc:creator>
</cp:coreProperties>
</file>